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6" r:id="rId5"/>
    <p:sldId id="305" r:id="rId6"/>
    <p:sldId id="260" r:id="rId7"/>
    <p:sldId id="306" r:id="rId8"/>
    <p:sldId id="307" r:id="rId9"/>
    <p:sldId id="314" r:id="rId10"/>
    <p:sldId id="317" r:id="rId11"/>
    <p:sldId id="271" r:id="rId12"/>
    <p:sldId id="318" r:id="rId13"/>
    <p:sldId id="319" r:id="rId14"/>
    <p:sldId id="269" r:id="rId15"/>
    <p:sldId id="291" r:id="rId16"/>
    <p:sldId id="334" r:id="rId17"/>
    <p:sldId id="327" r:id="rId18"/>
    <p:sldId id="270" r:id="rId19"/>
    <p:sldId id="320" r:id="rId20"/>
    <p:sldId id="328" r:id="rId21"/>
    <p:sldId id="331" r:id="rId22"/>
    <p:sldId id="326" r:id="rId23"/>
    <p:sldId id="321" r:id="rId24"/>
    <p:sldId id="297" r:id="rId25"/>
    <p:sldId id="336" r:id="rId26"/>
    <p:sldId id="335" r:id="rId27"/>
    <p:sldId id="337" r:id="rId28"/>
    <p:sldId id="332" r:id="rId29"/>
    <p:sldId id="323" r:id="rId30"/>
    <p:sldId id="333" r:id="rId31"/>
    <p:sldId id="324" r:id="rId32"/>
    <p:sldId id="330" r:id="rId33"/>
    <p:sldId id="309" r:id="rId34"/>
    <p:sldId id="329" r:id="rId35"/>
    <p:sldId id="313" r:id="rId36"/>
    <p:sldId id="310" r:id="rId37"/>
    <p:sldId id="28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3D6"/>
    <a:srgbClr val="E97132"/>
    <a:srgbClr val="FFBE98"/>
    <a:srgbClr val="4E6751"/>
    <a:srgbClr val="748B71"/>
    <a:srgbClr val="A8B6A2"/>
    <a:srgbClr val="56654F"/>
    <a:srgbClr val="EC844A"/>
    <a:srgbClr val="FF0D0D"/>
    <a:srgbClr val="FBA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FC561-4966-C50B-0116-B0CD40631FB7}" v="76" dt="2024-05-09T17:29:23.038"/>
    <p1510:client id="{26FA3976-4932-6F11-F3AE-513C8F1F7D88}" v="2547" dt="2024-05-09T19:51:15.638"/>
    <p1510:client id="{2F0DDF1E-6AD1-FC56-A495-6EB29A6BF56A}" v="1413" dt="2024-05-09T20:04:17.177"/>
    <p1510:client id="{3E2FD472-1B4C-2C67-36F4-DD29CA7FB730}" v="4" dt="2024-05-09T17:21:50.133"/>
    <p1510:client id="{4268C4D2-B44D-672B-F0D9-FA553C14A135}" v="19" dt="2024-05-09T20:03:27.225"/>
    <p1510:client id="{A7B950E2-448E-503D-833E-371F4A9FF135}" v="101" dt="2024-05-09T18:12:23.835"/>
    <p1510:client id="{B7329CEA-780E-04C6-F9EF-3E530471CFF0}" v="1991" dt="2024-05-09T20:04:19.179"/>
    <p1510:client id="{B92FAC0D-F38C-E957-B5DB-EB4D2FBCB2F4}" v="2" dt="2024-05-09T17:21:56.003"/>
    <p1510:client id="{C2E3A03D-CBCE-E749-C6A8-1143766945C5}" v="105" dt="2024-05-09T19:58:26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26" autoAdjust="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532B8-7632-4D76-890D-A421AEF841AC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6E162-8E31-4DC9-A906-CE68662D6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2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C6E8D-0219-41B1-A258-ECD279C844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6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6E162-8E31-4DC9-A906-CE68662D69C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00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6E162-8E31-4DC9-A906-CE68662D69C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6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CD6CE-FF2C-CA14-18F2-96FF50C8C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63745D-F4AC-6388-336A-0BC802BFE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446ED8-4957-4E11-8233-A7DED6C9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28A65-BDAB-70E7-4316-9AC1EB8B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CA2B1-047B-78EC-0F9C-5245DFCD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1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7C74F-C807-F4F0-5FFE-57F20888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8F101A-2BAE-AFC5-4484-B446B2E72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AF3C7-9ABE-9A81-3D78-8D96F92B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1DABC-F599-B73C-7D8A-BD75527C7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3B46E-4D8D-542A-CB9C-A5125B7E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7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DCE39B-6A6F-6E74-FC66-F82219DE8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2EE3C0-9FA8-F367-BF2D-490D6583A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022E1-0F13-BBF4-B141-2A87AAFA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22EE0-9E51-7DB6-18E6-2B3EC3A2B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146A8-D471-E7BC-8E46-C4DB6BC5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93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407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549CB-ECBC-BA02-168E-0949B129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C6DCC-583F-E6C4-9F39-D8710F19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069A9D-FF6A-B30D-8421-6C251D457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35B92-643B-8058-AED2-EEA906FB3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5ECBB-EC69-476E-8572-B713931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6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14259-D20C-CA7F-1777-1990BA81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44FA4F-909F-3BD5-3CFA-81274006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9F96A-F36E-C20D-7DCB-02F95ECA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DAF1DA-E70C-3422-2978-B4D6A0D2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0C46E7-9E51-CABC-1E90-164691B7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09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EA50E-A891-C725-5875-9BE41213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013EF-86F5-0DFC-41B4-40330FBE8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20E9D3-FAF1-60FA-D8A7-5BD5141AC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F4C707-1288-A018-4B7A-F1E7C74B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3B077-A672-B038-AEFE-00C47FC2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CCA72A-8C2F-B157-9B3D-2A71E18E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782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D9ED7-D476-B4D5-F5F6-4051C9309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30B755-3B7F-110F-9108-52656DFDD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021B3-23FF-9075-DCB7-F1E4919CA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118BB2-AF9C-2686-8A29-7B6E067D8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567C18-F2F8-EB68-CDF3-EB845F899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4E5991-4D62-070D-7DDC-5BEE11F7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0A169-EE52-EDAA-33DB-EA772A9DE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87388-821C-1C15-17E3-487E2E05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65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E4197-CE6F-ABD1-7E12-FC951C890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DC4567-72D8-20CC-0267-69203733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CB8763-EBDD-5943-F873-5CA1041D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EBFE78-5EAA-8687-29D8-4C21EAF15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54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D39C90-0C7F-D66D-8A23-32F2431E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36C06A-BFBC-5638-419D-85EF2C857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052D-07ED-B638-BBDB-48E84FD5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82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CB84A-7541-B798-B641-64A6C313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A3B6D-A86A-D5D7-B2BD-2A3EDDA1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58830E-12C7-E059-6396-9A9B3F7C5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23B4A9-6918-EFA9-5EFB-247980A4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4BD5D-B416-2981-668D-CE00AB23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7EC4AF-7249-82C1-54BF-B8E6E855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2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7E223-98FD-50C9-A25B-0CDEBF3C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12F412-F2CA-4AF6-8BF2-EEA9197D4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D6C27A-0098-4FAF-A387-FCFAF74E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E7565E-5127-3DA5-8B8D-084C79E0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67609-D446-135A-DBCE-5E667C38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9532B7-3A5D-212D-8DA1-E249CE4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51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9B3353-E15E-01BF-6D2C-BD4CCF1F9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2218E-7DFD-F345-4CCD-BB3004AF9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69DC8-AF5A-57CD-6F08-90176D3DE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91E91B-634E-47BE-B1E7-2E7C4B728B4D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71C31-CBE5-EEE6-F096-7578C7EAD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F7404-3529-6655-D887-8869C9ADA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AC6902-2CC1-4B15-A234-49252364D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53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1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B307AB-BE05-5626-7CDF-DCBFBE9A0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2366"/>
            <a:ext cx="9144000" cy="69525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n w="1270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/>
              </a:rPr>
              <a:t>2024 </a:t>
            </a:r>
            <a:r>
              <a:rPr lang="ko-KR" altLang="en-US" sz="2800" dirty="0" err="1">
                <a:ln w="1270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/>
              </a:rPr>
              <a:t>임베디드시스템공학과</a:t>
            </a:r>
            <a:r>
              <a:rPr lang="ko-KR" altLang="en-US" sz="2800" dirty="0">
                <a:ln w="1270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/>
              </a:rPr>
              <a:t> </a:t>
            </a:r>
            <a:r>
              <a:rPr lang="ko-KR" altLang="en-US" sz="2800" dirty="0" err="1">
                <a:ln w="1270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/>
              </a:rPr>
              <a:t>캡스턴디자인</a:t>
            </a:r>
            <a:r>
              <a:rPr lang="ko-KR" altLang="en-US" sz="2800" dirty="0">
                <a:ln w="1270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/>
              </a:rPr>
              <a:t> 발표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A6BC43-D9A6-E8F0-0308-BA2D55DD03AF}"/>
              </a:ext>
            </a:extLst>
          </p:cNvPr>
          <p:cNvGrpSpPr/>
          <p:nvPr/>
        </p:nvGrpSpPr>
        <p:grpSpPr>
          <a:xfrm>
            <a:off x="3465512" y="3425580"/>
            <a:ext cx="5265207" cy="508270"/>
            <a:chOff x="3465512" y="3139830"/>
            <a:chExt cx="5265207" cy="50827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A5B8F0F-B448-26C5-22C9-EFDF27172DC7}"/>
                </a:ext>
              </a:extLst>
            </p:cNvPr>
            <p:cNvSpPr/>
            <p:nvPr/>
          </p:nvSpPr>
          <p:spPr>
            <a:xfrm>
              <a:off x="3621616" y="3139830"/>
              <a:ext cx="4949989" cy="50827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00E9EA-7F2B-AA0B-69FA-8007C860C206}"/>
                </a:ext>
              </a:extLst>
            </p:cNvPr>
            <p:cNvSpPr txBox="1"/>
            <p:nvPr/>
          </p:nvSpPr>
          <p:spPr>
            <a:xfrm>
              <a:off x="3465512" y="3195108"/>
              <a:ext cx="5265207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2000" b="1" dirty="0">
                  <a:solidFill>
                    <a:schemeClr val="accent5">
                      <a:lumMod val="50000"/>
                    </a:schemeClr>
                  </a:solidFill>
                  <a:latin typeface="Malgun Gothic"/>
                  <a:ea typeface="Malgun Gothic"/>
                </a:rPr>
                <a:t>다색상 원단의 색상 유사도 검출 시스템</a:t>
              </a:r>
              <a:endParaRPr lang="ko-KR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B305920-A4FA-9A0D-BCC8-F03AB65C3F64}"/>
              </a:ext>
            </a:extLst>
          </p:cNvPr>
          <p:cNvSpPr txBox="1"/>
          <p:nvPr/>
        </p:nvSpPr>
        <p:spPr>
          <a:xfrm>
            <a:off x="5247408" y="4987635"/>
            <a:ext cx="16971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 b="1" err="1">
                <a:latin typeface="Malgun Gothic"/>
                <a:ea typeface="Malgun Gothic"/>
              </a:rPr>
              <a:t>입샛노랑</a:t>
            </a:r>
            <a:endParaRPr lang="ko-KR" sz="160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848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E6A164-C11E-A641-AE83-C560680235B8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57B8303F-6491-B7AD-A09B-18A755D0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89" y="607854"/>
            <a:ext cx="2120025" cy="68103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/>
              <a:t>개발 동기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F45EC-D3B1-1054-773F-8587DFE3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37152">
            <a:off x="440338" y="3703060"/>
            <a:ext cx="2697359" cy="2697359"/>
          </a:xfrm>
          <a:prstGeom prst="rect">
            <a:avLst/>
          </a:prstGeom>
        </p:spPr>
      </p:pic>
      <p:pic>
        <p:nvPicPr>
          <p:cNvPr id="2" name="그림 1" descr="의류, 패션, 패션 디자인, 사람이(가) 표시된 사진&#10;&#10;자동 생성된 설명">
            <a:extLst>
              <a:ext uri="{FF2B5EF4-FFF2-40B4-BE49-F238E27FC236}">
                <a16:creationId xmlns:a16="http://schemas.microsoft.com/office/drawing/2014/main" id="{C59F51D8-072B-057D-0D52-84A0BC555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72" y="1326168"/>
            <a:ext cx="7009312" cy="46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3385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106625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2D66927-D962-4FE9-DFB2-79EB7C1C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35" y="2292610"/>
            <a:ext cx="375040" cy="3789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B6D00D-0BF8-7E4F-EF1F-5AD4B0615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780" y="2363370"/>
            <a:ext cx="378988" cy="3789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B927E55-D229-6A1B-11B8-72139913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12" y="2292610"/>
            <a:ext cx="375040" cy="3789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6F30E6D-7D10-C68F-9149-00ABCCEF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009" y="2363370"/>
            <a:ext cx="378988" cy="378988"/>
          </a:xfrm>
          <a:prstGeom prst="rect">
            <a:avLst/>
          </a:prstGeom>
        </p:spPr>
      </p:pic>
      <p:pic>
        <p:nvPicPr>
          <p:cNvPr id="26" name="Picture 2" descr="Client ">
            <a:extLst>
              <a:ext uri="{FF2B5EF4-FFF2-40B4-BE49-F238E27FC236}">
                <a16:creationId xmlns:a16="http://schemas.microsoft.com/office/drawing/2014/main" id="{AA244264-944D-94B8-D614-AF85258FA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674" y="30535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actory ">
            <a:extLst>
              <a:ext uri="{FF2B5EF4-FFF2-40B4-BE49-F238E27FC236}">
                <a16:creationId xmlns:a16="http://schemas.microsoft.com/office/drawing/2014/main" id="{DA514BEA-0BC8-A859-4107-7743E7908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03" y="30082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B8163A5C-72AE-8EDF-0B01-358A8EEAFE46}"/>
              </a:ext>
            </a:extLst>
          </p:cNvPr>
          <p:cNvSpPr txBox="1">
            <a:spLocks/>
          </p:cNvSpPr>
          <p:nvPr/>
        </p:nvSpPr>
        <p:spPr>
          <a:xfrm>
            <a:off x="8226038" y="4269039"/>
            <a:ext cx="165934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40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6B759306-5FF2-1DA7-4F4E-31044B65D369}"/>
              </a:ext>
            </a:extLst>
          </p:cNvPr>
          <p:cNvSpPr txBox="1">
            <a:spLocks/>
          </p:cNvSpPr>
          <p:nvPr/>
        </p:nvSpPr>
        <p:spPr>
          <a:xfrm>
            <a:off x="8077263" y="4269038"/>
            <a:ext cx="145293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>
                <a:ea typeface="맑은 고딕"/>
              </a:rPr>
              <a:t>원단 생산 공장</a:t>
            </a: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7CD76E6-4872-98C5-1EA7-8756C6A717F1}"/>
              </a:ext>
            </a:extLst>
          </p:cNvPr>
          <p:cNvSpPr/>
          <p:nvPr/>
        </p:nvSpPr>
        <p:spPr>
          <a:xfrm>
            <a:off x="4149602" y="3507560"/>
            <a:ext cx="3445164" cy="413327"/>
          </a:xfrm>
          <a:prstGeom prst="leftRight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3B29BCE7-5298-1FD8-3007-EDD6EE7734AC}"/>
              </a:ext>
            </a:extLst>
          </p:cNvPr>
          <p:cNvSpPr txBox="1">
            <a:spLocks/>
          </p:cNvSpPr>
          <p:nvPr/>
        </p:nvSpPr>
        <p:spPr>
          <a:xfrm>
            <a:off x="2921413" y="4470894"/>
            <a:ext cx="6340779" cy="1503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1. </a:t>
            </a:r>
            <a:r>
              <a:rPr lang="ko-KR" altLang="en-US" sz="1600" dirty="0"/>
              <a:t>클라이언트가 생산하길 원하는 원단의 </a:t>
            </a:r>
            <a:r>
              <a:rPr lang="ko-KR" altLang="en-US" sz="1600" b="1" dirty="0"/>
              <a:t>실물 샘플</a:t>
            </a:r>
            <a:r>
              <a:rPr lang="ko-KR" altLang="en-US" sz="1600" dirty="0"/>
              <a:t>을 공장에 전달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993BA2C8-D571-AF90-B3E7-B7584D849BB3}"/>
              </a:ext>
            </a:extLst>
          </p:cNvPr>
          <p:cNvSpPr txBox="1">
            <a:spLocks/>
          </p:cNvSpPr>
          <p:nvPr/>
        </p:nvSpPr>
        <p:spPr>
          <a:xfrm>
            <a:off x="2142094" y="5060931"/>
            <a:ext cx="7898609" cy="1503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2. </a:t>
            </a:r>
            <a:r>
              <a:rPr lang="ko-KR" altLang="en-US" sz="1600" dirty="0"/>
              <a:t>전달 받은 원단 샘플과 </a:t>
            </a:r>
            <a:r>
              <a:rPr lang="ko-KR" altLang="en-US" sz="1600" b="1" dirty="0"/>
              <a:t>동일한 색상의 원단 샘플</a:t>
            </a:r>
            <a:r>
              <a:rPr lang="ko-KR" altLang="en-US" sz="1600" dirty="0"/>
              <a:t>을 생산하여 클라이언트에게 전달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3062F34-0E5C-449B-90B3-C42F83AF373A}"/>
              </a:ext>
            </a:extLst>
          </p:cNvPr>
          <p:cNvSpPr txBox="1">
            <a:spLocks/>
          </p:cNvSpPr>
          <p:nvPr/>
        </p:nvSpPr>
        <p:spPr>
          <a:xfrm>
            <a:off x="1977228" y="4285626"/>
            <a:ext cx="255865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b="1" dirty="0" err="1">
                <a:ea typeface="맑은 고딕"/>
              </a:rPr>
              <a:t>클라이언트（디자이너</a:t>
            </a:r>
            <a:r>
              <a:rPr lang="ko-KR" altLang="en-US" sz="1400" b="1" dirty="0">
                <a:ea typeface="맑은 고딕"/>
              </a:rPr>
              <a:t>）</a:t>
            </a:r>
          </a:p>
        </p:txBody>
      </p:sp>
      <p:sp>
        <p:nvSpPr>
          <p:cNvPr id="9" name="&quot;허용 안 됨&quot; 기호 8">
            <a:extLst>
              <a:ext uri="{FF2B5EF4-FFF2-40B4-BE49-F238E27FC236}">
                <a16:creationId xmlns:a16="http://schemas.microsoft.com/office/drawing/2014/main" id="{8ED708B6-9E68-7081-3673-42C7FE0E0D33}"/>
              </a:ext>
            </a:extLst>
          </p:cNvPr>
          <p:cNvSpPr/>
          <p:nvPr/>
        </p:nvSpPr>
        <p:spPr>
          <a:xfrm>
            <a:off x="2655144" y="2404508"/>
            <a:ext cx="1078260" cy="986906"/>
          </a:xfrm>
          <a:prstGeom prst="noSmoking">
            <a:avLst/>
          </a:prstGeom>
          <a:solidFill>
            <a:srgbClr val="FF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9C32F56-04C9-16D1-6960-38F423A755AB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559E931-2C57-1843-EA5D-9E55C15B6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608013"/>
            <a:ext cx="2120900" cy="68103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/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31973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45573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45521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6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44444E-6 L -0.44467 4.44444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4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44453 0.00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7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pic>
        <p:nvPicPr>
          <p:cNvPr id="26" name="Picture 2" descr="Client ">
            <a:extLst>
              <a:ext uri="{FF2B5EF4-FFF2-40B4-BE49-F238E27FC236}">
                <a16:creationId xmlns:a16="http://schemas.microsoft.com/office/drawing/2014/main" id="{AA244264-944D-94B8-D614-AF85258FA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674" y="30535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actory ">
            <a:extLst>
              <a:ext uri="{FF2B5EF4-FFF2-40B4-BE49-F238E27FC236}">
                <a16:creationId xmlns:a16="http://schemas.microsoft.com/office/drawing/2014/main" id="{DA514BEA-0BC8-A859-4107-7743E7908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03" y="30082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B8163A5C-72AE-8EDF-0B01-358A8EEAFE46}"/>
              </a:ext>
            </a:extLst>
          </p:cNvPr>
          <p:cNvSpPr txBox="1">
            <a:spLocks/>
          </p:cNvSpPr>
          <p:nvPr/>
        </p:nvSpPr>
        <p:spPr>
          <a:xfrm>
            <a:off x="8226038" y="4269039"/>
            <a:ext cx="165934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40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6B759306-5FF2-1DA7-4F4E-31044B65D369}"/>
              </a:ext>
            </a:extLst>
          </p:cNvPr>
          <p:cNvSpPr txBox="1">
            <a:spLocks/>
          </p:cNvSpPr>
          <p:nvPr/>
        </p:nvSpPr>
        <p:spPr>
          <a:xfrm>
            <a:off x="8077263" y="4269038"/>
            <a:ext cx="145293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>
                <a:ea typeface="맑은 고딕"/>
              </a:rPr>
              <a:t>원단 생산 공장</a:t>
            </a: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7CD76E6-4872-98C5-1EA7-8756C6A717F1}"/>
              </a:ext>
            </a:extLst>
          </p:cNvPr>
          <p:cNvSpPr/>
          <p:nvPr/>
        </p:nvSpPr>
        <p:spPr>
          <a:xfrm>
            <a:off x="4149602" y="3507560"/>
            <a:ext cx="3445164" cy="413327"/>
          </a:xfrm>
          <a:prstGeom prst="leftRightArrow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3062F34-0E5C-449B-90B3-C42F83AF373A}"/>
              </a:ext>
            </a:extLst>
          </p:cNvPr>
          <p:cNvSpPr txBox="1">
            <a:spLocks/>
          </p:cNvSpPr>
          <p:nvPr/>
        </p:nvSpPr>
        <p:spPr>
          <a:xfrm>
            <a:off x="2470546" y="4269037"/>
            <a:ext cx="145293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b="1">
                <a:ea typeface="맑은 고딕"/>
              </a:rPr>
              <a:t>클라이언트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3D7413E-1C83-DEF7-C371-E3EE3565C7AD}"/>
              </a:ext>
            </a:extLst>
          </p:cNvPr>
          <p:cNvSpPr txBox="1">
            <a:spLocks/>
          </p:cNvSpPr>
          <p:nvPr/>
        </p:nvSpPr>
        <p:spPr>
          <a:xfrm>
            <a:off x="2146695" y="4823090"/>
            <a:ext cx="7898609" cy="1503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/>
              <a:t>- </a:t>
            </a:r>
            <a:r>
              <a:rPr lang="ko-KR" altLang="en-US" sz="1600" dirty="0"/>
              <a:t>색상 유사도에 대한 </a:t>
            </a:r>
            <a:r>
              <a:rPr lang="ko-KR" altLang="en-US" sz="1600" b="1" dirty="0"/>
              <a:t>주관적 판단</a:t>
            </a:r>
            <a:r>
              <a:rPr lang="ko-KR" altLang="en-US" sz="1600" dirty="0"/>
              <a:t>으로 인해 문제 발생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- </a:t>
            </a:r>
            <a:r>
              <a:rPr lang="ko-KR" altLang="en-US" sz="1600" dirty="0"/>
              <a:t>지속될 시 클라이언트와 원단 생산 공장에 </a:t>
            </a:r>
            <a:r>
              <a:rPr lang="ko-KR" altLang="en-US" sz="1600" b="1" dirty="0"/>
              <a:t>시간적</a:t>
            </a:r>
            <a:r>
              <a:rPr lang="en-US" altLang="ko-KR" sz="1600" dirty="0"/>
              <a:t>, </a:t>
            </a:r>
            <a:r>
              <a:rPr lang="ko-KR" altLang="en-US" sz="1600" b="1" dirty="0"/>
              <a:t>경제적 피해</a:t>
            </a:r>
            <a:r>
              <a:rPr lang="ko-KR" altLang="en-US" sz="1600" dirty="0"/>
              <a:t> 발생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24DD580-1ACD-F351-292A-CD262F6EB005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E9AE316-5D06-F7B2-6DAA-B6AC97F3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608013"/>
            <a:ext cx="2120900" cy="68103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/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286391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24DD580-1ACD-F351-292A-CD262F6EB005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E9AE316-5D06-F7B2-6DAA-B6AC97F3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608013"/>
            <a:ext cx="2120900" cy="68103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/>
              <a:t>개발 동기</a:t>
            </a:r>
          </a:p>
        </p:txBody>
      </p:sp>
      <p:pic>
        <p:nvPicPr>
          <p:cNvPr id="2" name="Picture 2" descr="Client ">
            <a:extLst>
              <a:ext uri="{FF2B5EF4-FFF2-40B4-BE49-F238E27FC236}">
                <a16:creationId xmlns:a16="http://schemas.microsoft.com/office/drawing/2014/main" id="{03C5D39C-7D06-8F47-422E-1E777BB04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14" y="269191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actory ">
            <a:extLst>
              <a:ext uri="{FF2B5EF4-FFF2-40B4-BE49-F238E27FC236}">
                <a16:creationId xmlns:a16="http://schemas.microsoft.com/office/drawing/2014/main" id="{8FB68C6D-812C-9473-72B6-BCBD3AE2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56" y="269191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C3E499-6344-C157-C2D2-F7475682403B}"/>
              </a:ext>
            </a:extLst>
          </p:cNvPr>
          <p:cNvCxnSpPr>
            <a:cxnSpLocks/>
          </p:cNvCxnSpPr>
          <p:nvPr/>
        </p:nvCxnSpPr>
        <p:spPr>
          <a:xfrm flipH="1">
            <a:off x="6076194" y="2123768"/>
            <a:ext cx="14762" cy="35780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8005DB-B98C-FFC4-23E2-47F65E9E611F}"/>
              </a:ext>
            </a:extLst>
          </p:cNvPr>
          <p:cNvSpPr txBox="1"/>
          <p:nvPr/>
        </p:nvSpPr>
        <p:spPr>
          <a:xfrm>
            <a:off x="1361352" y="4464406"/>
            <a:ext cx="395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패션산업학과 </a:t>
            </a:r>
            <a:r>
              <a:rPr lang="ko-KR" altLang="en-US" dirty="0" err="1"/>
              <a:t>이현승</a:t>
            </a:r>
            <a:r>
              <a:rPr lang="ko-KR" altLang="en-US" dirty="0"/>
              <a:t> 교수님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9DADBD-0396-0DC6-E9F0-B5ED88920842}"/>
              </a:ext>
            </a:extLst>
          </p:cNvPr>
          <p:cNvSpPr txBox="1"/>
          <p:nvPr/>
        </p:nvSpPr>
        <p:spPr>
          <a:xfrm>
            <a:off x="6546081" y="4464406"/>
            <a:ext cx="458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30</a:t>
            </a:r>
            <a:r>
              <a:rPr lang="ko-KR" altLang="en-US" dirty="0"/>
              <a:t>년 경력 현직자</a:t>
            </a:r>
          </a:p>
        </p:txBody>
      </p:sp>
    </p:spTree>
    <p:extLst>
      <p:ext uri="{BB962C8B-B14F-4D97-AF65-F5344CB8AC3E}">
        <p14:creationId xmlns:p14="http://schemas.microsoft.com/office/powerpoint/2010/main" val="227059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24DD580-1ACD-F351-292A-CD262F6EB005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E9AE316-5D06-F7B2-6DAA-B6AC97F3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608013"/>
            <a:ext cx="2120900" cy="68103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/>
              <a:t>가치</a:t>
            </a:r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D5FD6EE2-0C78-DB6A-766F-43AB5781E2F9}"/>
              </a:ext>
            </a:extLst>
          </p:cNvPr>
          <p:cNvSpPr/>
          <p:nvPr/>
        </p:nvSpPr>
        <p:spPr>
          <a:xfrm>
            <a:off x="2157693" y="2517038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1D4ED-B4D5-55DF-919A-472CFEFD9417}"/>
              </a:ext>
            </a:extLst>
          </p:cNvPr>
          <p:cNvSpPr txBox="1"/>
          <p:nvPr/>
        </p:nvSpPr>
        <p:spPr>
          <a:xfrm>
            <a:off x="2892489" y="2502770"/>
            <a:ext cx="62328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색상 정량적 평가 기준 제시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EDCA0AFF-5488-30AB-670C-BF69337A2022}"/>
              </a:ext>
            </a:extLst>
          </p:cNvPr>
          <p:cNvSpPr/>
          <p:nvPr/>
        </p:nvSpPr>
        <p:spPr>
          <a:xfrm>
            <a:off x="2157693" y="3783736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51ABB-BEE2-123F-9A1A-C74BEB0BDB92}"/>
              </a:ext>
            </a:extLst>
          </p:cNvPr>
          <p:cNvSpPr txBox="1"/>
          <p:nvPr/>
        </p:nvSpPr>
        <p:spPr>
          <a:xfrm>
            <a:off x="2892489" y="3769468"/>
            <a:ext cx="7918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클라이언트와 원단 공장 사이의 커뮤니케이션 문제 해결</a:t>
            </a: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49EF4727-B363-1145-144E-56AAC036FDB9}"/>
              </a:ext>
            </a:extLst>
          </p:cNvPr>
          <p:cNvSpPr/>
          <p:nvPr/>
        </p:nvSpPr>
        <p:spPr>
          <a:xfrm>
            <a:off x="2157693" y="5074078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30B5B-E3E4-02BC-33F4-5186AAAA8380}"/>
              </a:ext>
            </a:extLst>
          </p:cNvPr>
          <p:cNvSpPr txBox="1"/>
          <p:nvPr/>
        </p:nvSpPr>
        <p:spPr>
          <a:xfrm>
            <a:off x="2892489" y="5059810"/>
            <a:ext cx="6824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원격 유사도 비교를 통한 시공간적 제약 해소</a:t>
            </a:r>
          </a:p>
        </p:txBody>
      </p:sp>
    </p:spTree>
    <p:extLst>
      <p:ext uri="{BB962C8B-B14F-4D97-AF65-F5344CB8AC3E}">
        <p14:creationId xmlns:p14="http://schemas.microsoft.com/office/powerpoint/2010/main" val="2765220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03F187-B59B-FEBC-05A1-539B58D424E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Shape 0">
              <a:extLst>
                <a:ext uri="{FF2B5EF4-FFF2-40B4-BE49-F238E27FC236}">
                  <a16:creationId xmlns:a16="http://schemas.microsoft.com/office/drawing/2014/main" id="{74A133DA-A893-CA71-BC93-946577302FA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BE98"/>
            </a:solidFill>
            <a:ln/>
          </p:spPr>
          <p:txBody>
            <a:bodyPr/>
            <a:lstStyle/>
            <a:p>
              <a:endParaRPr lang="ko-KR" altLang="en-US" sz="1500"/>
            </a:p>
          </p:txBody>
        </p:sp>
        <p:sp>
          <p:nvSpPr>
            <p:cNvPr id="5" name="Shape 1">
              <a:extLst>
                <a:ext uri="{FF2B5EF4-FFF2-40B4-BE49-F238E27FC236}">
                  <a16:creationId xmlns:a16="http://schemas.microsoft.com/office/drawing/2014/main" id="{4FBFD4C5-8157-10EC-4A78-AB84167F5EC6}"/>
                </a:ext>
              </a:extLst>
            </p:cNvPr>
            <p:cNvSpPr/>
            <p:nvPr/>
          </p:nvSpPr>
          <p:spPr>
            <a:xfrm>
              <a:off x="149258" y="94268"/>
              <a:ext cx="11893484" cy="666946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/>
            <a:lstStyle/>
            <a:p>
              <a:endParaRPr lang="ko-KR" altLang="en-US" sz="1500"/>
            </a:p>
          </p:txBody>
        </p:sp>
      </p:grp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BE9874-2B86-488E-995B-7E438D1CCFAD}"/>
              </a:ext>
            </a:extLst>
          </p:cNvPr>
          <p:cNvGrpSpPr/>
          <p:nvPr/>
        </p:nvGrpSpPr>
        <p:grpSpPr>
          <a:xfrm>
            <a:off x="7317918" y="2553808"/>
            <a:ext cx="4330620" cy="2076616"/>
            <a:chOff x="4069528" y="2569069"/>
            <a:chExt cx="4024021" cy="2002811"/>
          </a:xfrm>
        </p:grpSpPr>
        <p:sp>
          <p:nvSpPr>
            <p:cNvPr id="27" name="화살표: 갈매기형 수장 26">
              <a:extLst>
                <a:ext uri="{FF2B5EF4-FFF2-40B4-BE49-F238E27FC236}">
                  <a16:creationId xmlns:a16="http://schemas.microsoft.com/office/drawing/2014/main" id="{8C02FD5D-DE50-F454-959F-A4F97085B3CF}"/>
                </a:ext>
              </a:extLst>
            </p:cNvPr>
            <p:cNvSpPr/>
            <p:nvPr/>
          </p:nvSpPr>
          <p:spPr>
            <a:xfrm>
              <a:off x="4069528" y="2569069"/>
              <a:ext cx="4024021" cy="1997788"/>
            </a:xfrm>
            <a:prstGeom prst="chevron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6819EFE-00E1-ECF8-28B7-29269848E8EB}"/>
                </a:ext>
              </a:extLst>
            </p:cNvPr>
            <p:cNvSpPr/>
            <p:nvPr/>
          </p:nvSpPr>
          <p:spPr>
            <a:xfrm>
              <a:off x="6092499" y="2570945"/>
              <a:ext cx="2000935" cy="2000935"/>
            </a:xfrm>
            <a:prstGeom prst="ellips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7AFF6F2D-BA33-95E5-4930-1CA4D506129C}"/>
              </a:ext>
            </a:extLst>
          </p:cNvPr>
          <p:cNvSpPr/>
          <p:nvPr/>
        </p:nvSpPr>
        <p:spPr>
          <a:xfrm>
            <a:off x="4385387" y="2553808"/>
            <a:ext cx="3825551" cy="2073198"/>
          </a:xfrm>
          <a:prstGeom prst="chevron">
            <a:avLst/>
          </a:prstGeom>
          <a:solidFill>
            <a:srgbClr val="FFBE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A29DFB-AB38-660B-B08E-1AFC365EC918}"/>
              </a:ext>
            </a:extLst>
          </p:cNvPr>
          <p:cNvSpPr txBox="1"/>
          <p:nvPr/>
        </p:nvSpPr>
        <p:spPr>
          <a:xfrm>
            <a:off x="5428497" y="4225513"/>
            <a:ext cx="172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S/W </a:t>
            </a:r>
            <a:r>
              <a:rPr lang="ko-KR" altLang="en-US" b="1" dirty="0"/>
              <a:t>개발 단계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B9C7F6-94CC-55B7-5946-8B97FAF71BAF}"/>
              </a:ext>
            </a:extLst>
          </p:cNvPr>
          <p:cNvGrpSpPr/>
          <p:nvPr/>
        </p:nvGrpSpPr>
        <p:grpSpPr>
          <a:xfrm>
            <a:off x="747357" y="2553808"/>
            <a:ext cx="4535547" cy="2073198"/>
            <a:chOff x="549697" y="1792137"/>
            <a:chExt cx="4535547" cy="207319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0B50E2C-2A15-F711-BA81-2DADC5BF87B9}"/>
                </a:ext>
              </a:extLst>
            </p:cNvPr>
            <p:cNvSpPr/>
            <p:nvPr/>
          </p:nvSpPr>
          <p:spPr>
            <a:xfrm>
              <a:off x="549697" y="1794460"/>
              <a:ext cx="2055601" cy="2066456"/>
            </a:xfrm>
            <a:prstGeom prst="ellips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8825CB1F-65FC-CAA5-C110-A3D80A361D2B}"/>
                </a:ext>
              </a:extLst>
            </p:cNvPr>
            <p:cNvSpPr/>
            <p:nvPr/>
          </p:nvSpPr>
          <p:spPr>
            <a:xfrm>
              <a:off x="1564239" y="1792137"/>
              <a:ext cx="3521005" cy="2073198"/>
            </a:xfrm>
            <a:prstGeom prst="homePlate">
              <a:avLst/>
            </a:prstGeom>
            <a:solidFill>
              <a:srgbClr val="FFBE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림 49" descr="블랙, 어둠이(가) 표시된 사진&#10;&#10;자동 생성된 설명">
            <a:extLst>
              <a:ext uri="{FF2B5EF4-FFF2-40B4-BE49-F238E27FC236}">
                <a16:creationId xmlns:a16="http://schemas.microsoft.com/office/drawing/2014/main" id="{EC5467CE-3866-381D-1541-920AF31F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897" y="2817340"/>
            <a:ext cx="1300596" cy="133523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6E393DA-A178-3A31-3A71-BAEA43797233}"/>
              </a:ext>
            </a:extLst>
          </p:cNvPr>
          <p:cNvSpPr txBox="1"/>
          <p:nvPr/>
        </p:nvSpPr>
        <p:spPr>
          <a:xfrm>
            <a:off x="1951793" y="4220038"/>
            <a:ext cx="2134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/>
              <a:t>H/W </a:t>
            </a:r>
            <a:r>
              <a:rPr lang="ko-KR" altLang="en-US" b="1" dirty="0"/>
              <a:t>개발 단계</a:t>
            </a:r>
            <a:endParaRPr lang="ko-KR" dirty="0"/>
          </a:p>
        </p:txBody>
      </p:sp>
      <p:pic>
        <p:nvPicPr>
          <p:cNvPr id="54" name="그림 53" descr="블랙, 어둠이(가) 표시된 사진&#10;&#10;자동 생성된 설명">
            <a:extLst>
              <a:ext uri="{FF2B5EF4-FFF2-40B4-BE49-F238E27FC236}">
                <a16:creationId xmlns:a16="http://schemas.microsoft.com/office/drawing/2014/main" id="{2408CDC5-163C-1D88-6E6A-BFAFED9D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98" y="2886127"/>
            <a:ext cx="1239983" cy="120534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F3A4F43-846F-EF19-3741-0994040C8BAC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93113C-E1E2-30F0-07F0-553FE8FCFCE2}"/>
              </a:ext>
            </a:extLst>
          </p:cNvPr>
          <p:cNvSpPr txBox="1">
            <a:spLocks/>
          </p:cNvSpPr>
          <p:nvPr/>
        </p:nvSpPr>
        <p:spPr>
          <a:xfrm>
            <a:off x="304616" y="621807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개발진행</a:t>
            </a: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34F860E-706F-8591-628D-C8D2E1DC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95" y="2817340"/>
            <a:ext cx="1402698" cy="14026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25BBE9-48B3-828B-1444-720533B21B92}"/>
              </a:ext>
            </a:extLst>
          </p:cNvPr>
          <p:cNvSpPr txBox="1"/>
          <p:nvPr/>
        </p:nvSpPr>
        <p:spPr>
          <a:xfrm>
            <a:off x="8381168" y="4220038"/>
            <a:ext cx="256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성능 확인 및 튜닝</a:t>
            </a:r>
          </a:p>
        </p:txBody>
      </p:sp>
    </p:spTree>
    <p:extLst>
      <p:ext uri="{BB962C8B-B14F-4D97-AF65-F5344CB8AC3E}">
        <p14:creationId xmlns:p14="http://schemas.microsoft.com/office/powerpoint/2010/main" val="1460165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0">
            <a:extLst>
              <a:ext uri="{FF2B5EF4-FFF2-40B4-BE49-F238E27FC236}">
                <a16:creationId xmlns:a16="http://schemas.microsoft.com/office/drawing/2014/main" id="{588D0784-25A8-3161-E68E-D50FD1E312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74A31C0E-C72F-1372-4378-634906646EC1}"/>
              </a:ext>
            </a:extLst>
          </p:cNvPr>
          <p:cNvSpPr/>
          <p:nvPr/>
        </p:nvSpPr>
        <p:spPr>
          <a:xfrm>
            <a:off x="2689046" y="94268"/>
            <a:ext cx="9353695" cy="666946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91440" tIns="45720" rIns="91440" bIns="45720" anchor="t"/>
          <a:lstStyle/>
          <a:p>
            <a:endParaRPr lang="ko-KR" altLang="en-US" sz="150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D1BF9-E514-6B19-30FF-D861A65D92A2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F3A4F43-846F-EF19-3741-0994040C8BAC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93113C-E1E2-30F0-07F0-553FE8FCFCE2}"/>
              </a:ext>
            </a:extLst>
          </p:cNvPr>
          <p:cNvSpPr txBox="1">
            <a:spLocks/>
          </p:cNvSpPr>
          <p:nvPr/>
        </p:nvSpPr>
        <p:spPr>
          <a:xfrm>
            <a:off x="304616" y="621807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개발진행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E9F1DC-473F-9EC7-3868-C15A39DC8388}"/>
              </a:ext>
            </a:extLst>
          </p:cNvPr>
          <p:cNvSpPr txBox="1"/>
          <p:nvPr/>
        </p:nvSpPr>
        <p:spPr>
          <a:xfrm>
            <a:off x="3414750" y="2602793"/>
            <a:ext cx="3312053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개발환경 세팅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아크릴 절단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조명 결합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카메라 결합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 절단 및 결합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모듈부</a:t>
            </a:r>
            <a:r>
              <a:rPr lang="ko-KR" altLang="en-US" dirty="0"/>
              <a:t> 제작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측정부</a:t>
            </a:r>
            <a:r>
              <a:rPr lang="ko-KR" altLang="en-US" dirty="0"/>
              <a:t>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45250-CA74-9E3B-1501-D506F6F4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224" y="2524724"/>
            <a:ext cx="4152724" cy="331984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DE080DF-D386-8BD5-E641-4CBB44A152B7}"/>
              </a:ext>
            </a:extLst>
          </p:cNvPr>
          <p:cNvGrpSpPr/>
          <p:nvPr/>
        </p:nvGrpSpPr>
        <p:grpSpPr>
          <a:xfrm>
            <a:off x="7801427" y="476702"/>
            <a:ext cx="1519185" cy="795322"/>
            <a:chOff x="4069528" y="2569069"/>
            <a:chExt cx="4024021" cy="2002811"/>
          </a:xfrm>
          <a:solidFill>
            <a:srgbClr val="FBE3D6"/>
          </a:solidFill>
        </p:grpSpPr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AD73D45B-4713-C4D3-E2FD-73538A19DB38}"/>
                </a:ext>
              </a:extLst>
            </p:cNvPr>
            <p:cNvSpPr/>
            <p:nvPr/>
          </p:nvSpPr>
          <p:spPr>
            <a:xfrm>
              <a:off x="4069528" y="2569069"/>
              <a:ext cx="4024021" cy="19977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3EB0310-43FE-886E-1E21-48E784AE6B84}"/>
                </a:ext>
              </a:extLst>
            </p:cNvPr>
            <p:cNvSpPr/>
            <p:nvPr/>
          </p:nvSpPr>
          <p:spPr>
            <a:xfrm>
              <a:off x="6092499" y="2570945"/>
              <a:ext cx="2000935" cy="20009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E9172BCB-8563-F4AE-0FD3-0EB644AF0435}"/>
              </a:ext>
            </a:extLst>
          </p:cNvPr>
          <p:cNvSpPr/>
          <p:nvPr/>
        </p:nvSpPr>
        <p:spPr>
          <a:xfrm>
            <a:off x="6535314" y="487102"/>
            <a:ext cx="1519185" cy="795322"/>
          </a:xfrm>
          <a:prstGeom prst="chevron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51370-B8B7-653D-207E-069437E7CD58}"/>
              </a:ext>
            </a:extLst>
          </p:cNvPr>
          <p:cNvSpPr txBox="1"/>
          <p:nvPr/>
        </p:nvSpPr>
        <p:spPr>
          <a:xfrm>
            <a:off x="6505793" y="1307925"/>
            <a:ext cx="15191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S/W </a:t>
            </a:r>
            <a:r>
              <a:rPr lang="ko-KR" altLang="en-US" sz="1000" b="1" dirty="0"/>
              <a:t>개발 단계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5449E4-F440-8278-C5FF-1524283D159E}"/>
              </a:ext>
            </a:extLst>
          </p:cNvPr>
          <p:cNvGrpSpPr/>
          <p:nvPr/>
        </p:nvGrpSpPr>
        <p:grpSpPr>
          <a:xfrm>
            <a:off x="5028306" y="487102"/>
            <a:ext cx="1739929" cy="795322"/>
            <a:chOff x="549697" y="1792137"/>
            <a:chExt cx="4535547" cy="2073198"/>
          </a:xfrm>
          <a:solidFill>
            <a:srgbClr val="FFBE98"/>
          </a:solidFill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FDF7E3A-E255-1114-8FD1-0CE9E6755CC2}"/>
                </a:ext>
              </a:extLst>
            </p:cNvPr>
            <p:cNvSpPr/>
            <p:nvPr/>
          </p:nvSpPr>
          <p:spPr>
            <a:xfrm>
              <a:off x="549697" y="1794460"/>
              <a:ext cx="2055601" cy="2066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A4E34B1C-DDBD-FD03-1A2F-9BFDE517A067}"/>
                </a:ext>
              </a:extLst>
            </p:cNvPr>
            <p:cNvSpPr/>
            <p:nvPr/>
          </p:nvSpPr>
          <p:spPr>
            <a:xfrm>
              <a:off x="1564239" y="1792137"/>
              <a:ext cx="3521005" cy="2073198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 descr="블랙, 어둠이(가) 표시된 사진&#10;&#10;자동 생성된 설명">
            <a:extLst>
              <a:ext uri="{FF2B5EF4-FFF2-40B4-BE49-F238E27FC236}">
                <a16:creationId xmlns:a16="http://schemas.microsoft.com/office/drawing/2014/main" id="{39CD3132-C5EC-9CD1-6F20-8711C5480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4" y="627653"/>
            <a:ext cx="498936" cy="5122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5C0606-FA80-3226-FBAD-ED250F75E451}"/>
              </a:ext>
            </a:extLst>
          </p:cNvPr>
          <p:cNvSpPr txBox="1"/>
          <p:nvPr/>
        </p:nvSpPr>
        <p:spPr>
          <a:xfrm>
            <a:off x="4774870" y="1321214"/>
            <a:ext cx="208401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000" b="1" dirty="0"/>
              <a:t>H/W </a:t>
            </a:r>
            <a:r>
              <a:rPr lang="ko-KR" altLang="en-US" sz="1000" b="1" dirty="0"/>
              <a:t>개발 단계</a:t>
            </a:r>
            <a:endParaRPr lang="ko-KR" sz="1000" dirty="0"/>
          </a:p>
        </p:txBody>
      </p:sp>
      <p:pic>
        <p:nvPicPr>
          <p:cNvPr id="24" name="그림 23" descr="블랙, 어둠이(가) 표시된 사진&#10;&#10;자동 생성된 설명">
            <a:extLst>
              <a:ext uri="{FF2B5EF4-FFF2-40B4-BE49-F238E27FC236}">
                <a16:creationId xmlns:a16="http://schemas.microsoft.com/office/drawing/2014/main" id="{69CEF743-3A84-1B5D-B15E-0A636A0E5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224" y="678887"/>
            <a:ext cx="467716" cy="454651"/>
          </a:xfrm>
          <a:prstGeom prst="rect">
            <a:avLst/>
          </a:prstGeom>
          <a:ln>
            <a:noFill/>
          </a:ln>
        </p:spPr>
      </p:pic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DD66CBA6-538F-B959-D5F2-2CA43DF56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1" y="597607"/>
            <a:ext cx="535931" cy="535931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24666B-315E-64EA-AFB9-B0B53C53B970}"/>
              </a:ext>
            </a:extLst>
          </p:cNvPr>
          <p:cNvSpPr txBox="1"/>
          <p:nvPr/>
        </p:nvSpPr>
        <p:spPr>
          <a:xfrm>
            <a:off x="7713539" y="1292824"/>
            <a:ext cx="169495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성능 확인 및 튜닝</a:t>
            </a:r>
          </a:p>
        </p:txBody>
      </p:sp>
    </p:spTree>
    <p:extLst>
      <p:ext uri="{BB962C8B-B14F-4D97-AF65-F5344CB8AC3E}">
        <p14:creationId xmlns:p14="http://schemas.microsoft.com/office/powerpoint/2010/main" val="195639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0">
            <a:extLst>
              <a:ext uri="{FF2B5EF4-FFF2-40B4-BE49-F238E27FC236}">
                <a16:creationId xmlns:a16="http://schemas.microsoft.com/office/drawing/2014/main" id="{588D0784-25A8-3161-E68E-D50FD1E312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74A31C0E-C72F-1372-4378-634906646EC1}"/>
              </a:ext>
            </a:extLst>
          </p:cNvPr>
          <p:cNvSpPr/>
          <p:nvPr/>
        </p:nvSpPr>
        <p:spPr>
          <a:xfrm>
            <a:off x="2689046" y="94268"/>
            <a:ext cx="9353695" cy="666946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91440" tIns="45720" rIns="91440" bIns="45720" anchor="t"/>
          <a:lstStyle/>
          <a:p>
            <a:endParaRPr lang="ko-KR" altLang="en-US" sz="150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D1BF9-E514-6B19-30FF-D861A65D92A2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F3A4F43-846F-EF19-3741-0994040C8BAC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93113C-E1E2-30F0-07F0-553FE8FCFCE2}"/>
              </a:ext>
            </a:extLst>
          </p:cNvPr>
          <p:cNvSpPr txBox="1">
            <a:spLocks/>
          </p:cNvSpPr>
          <p:nvPr/>
        </p:nvSpPr>
        <p:spPr>
          <a:xfrm>
            <a:off x="304616" y="621807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개발진행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130F0A-201B-2170-89DE-09FEF9CCB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94" y="2545936"/>
            <a:ext cx="3337448" cy="28419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5AA2B2-0E31-163F-188E-760DF83E6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593" y="2545936"/>
            <a:ext cx="3041899" cy="2838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95A3D5-0F7C-3C60-CB93-85FB55162897}"/>
              </a:ext>
            </a:extLst>
          </p:cNvPr>
          <p:cNvSpPr txBox="1"/>
          <p:nvPr/>
        </p:nvSpPr>
        <p:spPr>
          <a:xfrm>
            <a:off x="4379146" y="5451452"/>
            <a:ext cx="2362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>
                <a:solidFill>
                  <a:schemeClr val="bg2">
                    <a:lumMod val="50000"/>
                  </a:schemeClr>
                </a:solidFill>
              </a:rPr>
              <a:t>원단 </a:t>
            </a:r>
            <a:r>
              <a:rPr lang="ko-KR" altLang="en-US" sz="1200" i="1" dirty="0" err="1">
                <a:solidFill>
                  <a:schemeClr val="bg2">
                    <a:lumMod val="50000"/>
                  </a:schemeClr>
                </a:solidFill>
              </a:rPr>
              <a:t>측정부</a:t>
            </a:r>
            <a:endParaRPr lang="ko-KR" altLang="en-US" sz="12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9E004-757A-3818-2B0C-2D3918844546}"/>
              </a:ext>
            </a:extLst>
          </p:cNvPr>
          <p:cNvSpPr txBox="1"/>
          <p:nvPr/>
        </p:nvSpPr>
        <p:spPr>
          <a:xfrm>
            <a:off x="7450838" y="5451452"/>
            <a:ext cx="2362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 err="1">
                <a:solidFill>
                  <a:schemeClr val="bg2">
                    <a:lumMod val="50000"/>
                  </a:schemeClr>
                </a:solidFill>
              </a:rPr>
              <a:t>모듈부</a:t>
            </a:r>
            <a:endParaRPr lang="ko-KR" altLang="en-US" sz="1200" i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B1BBC2-D8B7-7A91-56C4-4E5B60633B2C}"/>
              </a:ext>
            </a:extLst>
          </p:cNvPr>
          <p:cNvGrpSpPr/>
          <p:nvPr/>
        </p:nvGrpSpPr>
        <p:grpSpPr>
          <a:xfrm>
            <a:off x="7801427" y="476702"/>
            <a:ext cx="1519185" cy="795322"/>
            <a:chOff x="4069528" y="2569069"/>
            <a:chExt cx="4024021" cy="2002811"/>
          </a:xfrm>
          <a:solidFill>
            <a:srgbClr val="FBE3D6"/>
          </a:solidFill>
        </p:grpSpPr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FFA3BDC4-F9F1-87CB-C06F-F5E5C722607C}"/>
                </a:ext>
              </a:extLst>
            </p:cNvPr>
            <p:cNvSpPr/>
            <p:nvPr/>
          </p:nvSpPr>
          <p:spPr>
            <a:xfrm>
              <a:off x="4069528" y="2569069"/>
              <a:ext cx="4024021" cy="19977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94EDA92-EA6C-01FB-FB91-A7A1FA816AE2}"/>
                </a:ext>
              </a:extLst>
            </p:cNvPr>
            <p:cNvSpPr/>
            <p:nvPr/>
          </p:nvSpPr>
          <p:spPr>
            <a:xfrm>
              <a:off x="6092499" y="2570945"/>
              <a:ext cx="2000935" cy="20009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27B49149-7E7F-2143-2F35-CF3D0B1D4AB5}"/>
              </a:ext>
            </a:extLst>
          </p:cNvPr>
          <p:cNvSpPr/>
          <p:nvPr/>
        </p:nvSpPr>
        <p:spPr>
          <a:xfrm>
            <a:off x="6535314" y="487102"/>
            <a:ext cx="1519185" cy="795322"/>
          </a:xfrm>
          <a:prstGeom prst="chevron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688D8-BB14-FB66-1D19-8D8481CA4A51}"/>
              </a:ext>
            </a:extLst>
          </p:cNvPr>
          <p:cNvSpPr txBox="1"/>
          <p:nvPr/>
        </p:nvSpPr>
        <p:spPr>
          <a:xfrm>
            <a:off x="6505793" y="1307925"/>
            <a:ext cx="15191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S/W </a:t>
            </a:r>
            <a:r>
              <a:rPr lang="ko-KR" altLang="en-US" sz="1000" b="1" dirty="0"/>
              <a:t>개발 단계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11B7537-8BD2-C861-124F-2AB92651A7A8}"/>
              </a:ext>
            </a:extLst>
          </p:cNvPr>
          <p:cNvGrpSpPr/>
          <p:nvPr/>
        </p:nvGrpSpPr>
        <p:grpSpPr>
          <a:xfrm>
            <a:off x="5028306" y="487102"/>
            <a:ext cx="1739929" cy="795322"/>
            <a:chOff x="549697" y="1792137"/>
            <a:chExt cx="4535547" cy="2073198"/>
          </a:xfrm>
          <a:solidFill>
            <a:srgbClr val="FFBE98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FE743BF-8516-FBD1-CF27-057736CB26B1}"/>
                </a:ext>
              </a:extLst>
            </p:cNvPr>
            <p:cNvSpPr/>
            <p:nvPr/>
          </p:nvSpPr>
          <p:spPr>
            <a:xfrm>
              <a:off x="549697" y="1794460"/>
              <a:ext cx="2055601" cy="2066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F1A9B6A7-97A4-70CE-3EEF-0DD82EA94627}"/>
                </a:ext>
              </a:extLst>
            </p:cNvPr>
            <p:cNvSpPr/>
            <p:nvPr/>
          </p:nvSpPr>
          <p:spPr>
            <a:xfrm>
              <a:off x="1564239" y="1792137"/>
              <a:ext cx="3521005" cy="2073198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8E3E2089-1A06-5F7C-8402-CDF1C1749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634" y="627653"/>
            <a:ext cx="498936" cy="5122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17B264-45C7-9CB0-A00F-C9B74D9FC032}"/>
              </a:ext>
            </a:extLst>
          </p:cNvPr>
          <p:cNvSpPr txBox="1"/>
          <p:nvPr/>
        </p:nvSpPr>
        <p:spPr>
          <a:xfrm>
            <a:off x="4774870" y="1321214"/>
            <a:ext cx="208401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000" b="1" dirty="0"/>
              <a:t>H/W </a:t>
            </a:r>
            <a:r>
              <a:rPr lang="ko-KR" altLang="en-US" sz="1000" b="1" dirty="0"/>
              <a:t>개발 단계</a:t>
            </a:r>
            <a:endParaRPr lang="ko-KR" sz="1000" dirty="0"/>
          </a:p>
        </p:txBody>
      </p:sp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D977A65F-9121-E84C-71CA-F4C3B25B4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224" y="678887"/>
            <a:ext cx="467716" cy="454651"/>
          </a:xfrm>
          <a:prstGeom prst="rect">
            <a:avLst/>
          </a:prstGeom>
          <a:ln>
            <a:noFill/>
          </a:ln>
        </p:spPr>
      </p:pic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B45C44F2-79E5-6D4F-14F4-9BF6D622F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1" y="597607"/>
            <a:ext cx="535931" cy="535931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684F215-221A-A29C-A2AF-02782B67E6A1}"/>
              </a:ext>
            </a:extLst>
          </p:cNvPr>
          <p:cNvSpPr txBox="1"/>
          <p:nvPr/>
        </p:nvSpPr>
        <p:spPr>
          <a:xfrm>
            <a:off x="7713539" y="1292824"/>
            <a:ext cx="169495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성능 확인 및 튜닝</a:t>
            </a:r>
          </a:p>
        </p:txBody>
      </p:sp>
    </p:spTree>
    <p:extLst>
      <p:ext uri="{BB962C8B-B14F-4D97-AF65-F5344CB8AC3E}">
        <p14:creationId xmlns:p14="http://schemas.microsoft.com/office/powerpoint/2010/main" val="223373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4CC64E5C-039A-FEB8-033E-21D9AF7385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D68F16C1-07C0-A7E4-E53A-F8E2F1EC0F26}"/>
              </a:ext>
            </a:extLst>
          </p:cNvPr>
          <p:cNvSpPr/>
          <p:nvPr/>
        </p:nvSpPr>
        <p:spPr>
          <a:xfrm>
            <a:off x="2689046" y="94268"/>
            <a:ext cx="9353695" cy="666946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91440" tIns="45720" rIns="91440" bIns="45720" anchor="t"/>
          <a:lstStyle/>
          <a:p>
            <a:endParaRPr lang="ko-KR" altLang="en-US" sz="15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872EB-8CA2-D13E-7A01-6EEF0CA8D4C1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BE9874-2B86-488E-995B-7E438D1CCFAD}"/>
              </a:ext>
            </a:extLst>
          </p:cNvPr>
          <p:cNvGrpSpPr/>
          <p:nvPr/>
        </p:nvGrpSpPr>
        <p:grpSpPr>
          <a:xfrm>
            <a:off x="7801427" y="476702"/>
            <a:ext cx="1519185" cy="795322"/>
            <a:chOff x="4069528" y="2569069"/>
            <a:chExt cx="4024021" cy="2002811"/>
          </a:xfrm>
          <a:solidFill>
            <a:srgbClr val="FBE3D6"/>
          </a:solidFill>
        </p:grpSpPr>
        <p:sp>
          <p:nvSpPr>
            <p:cNvPr id="27" name="화살표: 갈매기형 수장 26">
              <a:extLst>
                <a:ext uri="{FF2B5EF4-FFF2-40B4-BE49-F238E27FC236}">
                  <a16:creationId xmlns:a16="http://schemas.microsoft.com/office/drawing/2014/main" id="{8C02FD5D-DE50-F454-959F-A4F97085B3CF}"/>
                </a:ext>
              </a:extLst>
            </p:cNvPr>
            <p:cNvSpPr/>
            <p:nvPr/>
          </p:nvSpPr>
          <p:spPr>
            <a:xfrm>
              <a:off x="4069528" y="2569069"/>
              <a:ext cx="4024021" cy="19977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6819EFE-00E1-ECF8-28B7-29269848E8EB}"/>
                </a:ext>
              </a:extLst>
            </p:cNvPr>
            <p:cNvSpPr/>
            <p:nvPr/>
          </p:nvSpPr>
          <p:spPr>
            <a:xfrm>
              <a:off x="6092499" y="2570945"/>
              <a:ext cx="2000935" cy="20009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7AFF6F2D-BA33-95E5-4930-1CA4D506129C}"/>
              </a:ext>
            </a:extLst>
          </p:cNvPr>
          <p:cNvSpPr/>
          <p:nvPr/>
        </p:nvSpPr>
        <p:spPr>
          <a:xfrm>
            <a:off x="6535314" y="487102"/>
            <a:ext cx="1519185" cy="795322"/>
          </a:xfrm>
          <a:prstGeom prst="chevron">
            <a:avLst/>
          </a:prstGeom>
          <a:solidFill>
            <a:srgbClr val="FFBE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A29DFB-AB38-660B-B08E-1AFC365EC918}"/>
              </a:ext>
            </a:extLst>
          </p:cNvPr>
          <p:cNvSpPr txBox="1"/>
          <p:nvPr/>
        </p:nvSpPr>
        <p:spPr>
          <a:xfrm>
            <a:off x="6505793" y="1307925"/>
            <a:ext cx="15191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S/W </a:t>
            </a:r>
            <a:r>
              <a:rPr lang="ko-KR" altLang="en-US" sz="1000" b="1" dirty="0"/>
              <a:t>개발 단계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B9C7F6-94CC-55B7-5946-8B97FAF71BAF}"/>
              </a:ext>
            </a:extLst>
          </p:cNvPr>
          <p:cNvGrpSpPr/>
          <p:nvPr/>
        </p:nvGrpSpPr>
        <p:grpSpPr>
          <a:xfrm>
            <a:off x="5028306" y="487102"/>
            <a:ext cx="1739929" cy="795322"/>
            <a:chOff x="549697" y="1792137"/>
            <a:chExt cx="4535547" cy="2073198"/>
          </a:xfrm>
          <a:solidFill>
            <a:srgbClr val="FBE3D6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0B50E2C-2A15-F711-BA81-2DADC5BF87B9}"/>
                </a:ext>
              </a:extLst>
            </p:cNvPr>
            <p:cNvSpPr/>
            <p:nvPr/>
          </p:nvSpPr>
          <p:spPr>
            <a:xfrm>
              <a:off x="549697" y="1794460"/>
              <a:ext cx="2055601" cy="2066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8825CB1F-65FC-CAA5-C110-A3D80A361D2B}"/>
                </a:ext>
              </a:extLst>
            </p:cNvPr>
            <p:cNvSpPr/>
            <p:nvPr/>
          </p:nvSpPr>
          <p:spPr>
            <a:xfrm>
              <a:off x="1564239" y="1792137"/>
              <a:ext cx="3521005" cy="2073198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림 49" descr="블랙, 어둠이(가) 표시된 사진&#10;&#10;자동 생성된 설명">
            <a:extLst>
              <a:ext uri="{FF2B5EF4-FFF2-40B4-BE49-F238E27FC236}">
                <a16:creationId xmlns:a16="http://schemas.microsoft.com/office/drawing/2014/main" id="{EC5467CE-3866-381D-1541-920AF31F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634" y="627653"/>
            <a:ext cx="498936" cy="51222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6E393DA-A178-3A31-3A71-BAEA43797233}"/>
              </a:ext>
            </a:extLst>
          </p:cNvPr>
          <p:cNvSpPr txBox="1"/>
          <p:nvPr/>
        </p:nvSpPr>
        <p:spPr>
          <a:xfrm>
            <a:off x="4774870" y="1321214"/>
            <a:ext cx="208401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000" b="1" dirty="0"/>
              <a:t>H/W </a:t>
            </a:r>
            <a:r>
              <a:rPr lang="ko-KR" altLang="en-US" sz="1000" b="1" dirty="0"/>
              <a:t>개발 단계</a:t>
            </a:r>
            <a:endParaRPr lang="ko-KR" sz="1000" dirty="0"/>
          </a:p>
        </p:txBody>
      </p:sp>
      <p:pic>
        <p:nvPicPr>
          <p:cNvPr id="54" name="그림 53" descr="블랙, 어둠이(가) 표시된 사진&#10;&#10;자동 생성된 설명">
            <a:extLst>
              <a:ext uri="{FF2B5EF4-FFF2-40B4-BE49-F238E27FC236}">
                <a16:creationId xmlns:a16="http://schemas.microsoft.com/office/drawing/2014/main" id="{2408CDC5-163C-1D88-6E6A-BFAFED9D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224" y="678887"/>
            <a:ext cx="467716" cy="454651"/>
          </a:xfrm>
          <a:prstGeom prst="rect">
            <a:avLst/>
          </a:prstGeom>
          <a:ln>
            <a:noFill/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F3A4F43-846F-EF19-3741-0994040C8BAC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93113C-E1E2-30F0-07F0-553FE8FCFCE2}"/>
              </a:ext>
            </a:extLst>
          </p:cNvPr>
          <p:cNvSpPr txBox="1">
            <a:spLocks/>
          </p:cNvSpPr>
          <p:nvPr/>
        </p:nvSpPr>
        <p:spPr>
          <a:xfrm>
            <a:off x="304616" y="621807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개발진행</a:t>
            </a: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34F860E-706F-8591-628D-C8D2E1DC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1" y="597607"/>
            <a:ext cx="535931" cy="535931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25BBE9-48B3-828B-1444-720533B21B92}"/>
              </a:ext>
            </a:extLst>
          </p:cNvPr>
          <p:cNvSpPr txBox="1"/>
          <p:nvPr/>
        </p:nvSpPr>
        <p:spPr>
          <a:xfrm>
            <a:off x="7713539" y="1292824"/>
            <a:ext cx="169495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성능 확인 및 튜닝</a:t>
            </a: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190BCA69-EC0F-52A6-2644-1FF8DA4FC33E}"/>
              </a:ext>
            </a:extLst>
          </p:cNvPr>
          <p:cNvSpPr/>
          <p:nvPr/>
        </p:nvSpPr>
        <p:spPr>
          <a:xfrm>
            <a:off x="7290170" y="2646402"/>
            <a:ext cx="45719" cy="2917844"/>
          </a:xfrm>
          <a:prstGeom prst="downArrow">
            <a:avLst/>
          </a:prstGeom>
          <a:solidFill>
            <a:srgbClr val="EC844A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Shape 5">
            <a:extLst>
              <a:ext uri="{FF2B5EF4-FFF2-40B4-BE49-F238E27FC236}">
                <a16:creationId xmlns:a16="http://schemas.microsoft.com/office/drawing/2014/main" id="{9C777448-15F6-EA29-EB00-99A2C3C369F2}"/>
              </a:ext>
            </a:extLst>
          </p:cNvPr>
          <p:cNvSpPr/>
          <p:nvPr/>
        </p:nvSpPr>
        <p:spPr>
          <a:xfrm>
            <a:off x="6025570" y="2644842"/>
            <a:ext cx="2541301" cy="499943"/>
          </a:xfrm>
          <a:prstGeom prst="roundRect">
            <a:avLst>
              <a:gd name="adj" fmla="val 1333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196CF679-55F3-0E0E-1342-5DF01217FC55}"/>
              </a:ext>
            </a:extLst>
          </p:cNvPr>
          <p:cNvSpPr/>
          <p:nvPr/>
        </p:nvSpPr>
        <p:spPr>
          <a:xfrm>
            <a:off x="6015182" y="2651407"/>
            <a:ext cx="2549975" cy="493378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 rtlCol="0" anchor="t"/>
          <a:lstStyle/>
          <a:p>
            <a:pPr algn="ctr">
              <a:lnSpc>
                <a:spcPts val="3281"/>
              </a:lnSpc>
            </a:pPr>
            <a:r>
              <a:rPr lang="ko-KR" altLang="en-US" b="1" dirty="0">
                <a:solidFill>
                  <a:srgbClr val="000000"/>
                </a:solidFill>
                <a:ea typeface="맑은 고딕"/>
              </a:rPr>
              <a:t>교정 </a:t>
            </a:r>
            <a:r>
              <a:rPr lang="en-US" altLang="ko-KR" b="1" dirty="0">
                <a:solidFill>
                  <a:srgbClr val="000000"/>
                </a:solidFill>
                <a:ea typeface="맑은 고딕"/>
              </a:rPr>
              <a:t>(Calibration)</a:t>
            </a:r>
            <a:endParaRPr lang="en-US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B35166F0-3057-EE8C-A043-311E59388D04}"/>
              </a:ext>
            </a:extLst>
          </p:cNvPr>
          <p:cNvSpPr/>
          <p:nvPr/>
        </p:nvSpPr>
        <p:spPr>
          <a:xfrm>
            <a:off x="6025698" y="3842388"/>
            <a:ext cx="2540966" cy="489361"/>
          </a:xfrm>
          <a:prstGeom prst="roundRect">
            <a:avLst>
              <a:gd name="adj" fmla="val 1333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FA3C5C40-4B92-5DB0-0AEA-0117FF08BB57}"/>
              </a:ext>
            </a:extLst>
          </p:cNvPr>
          <p:cNvSpPr/>
          <p:nvPr/>
        </p:nvSpPr>
        <p:spPr>
          <a:xfrm>
            <a:off x="5984427" y="3841311"/>
            <a:ext cx="2564990" cy="491099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 rtlCol="0" anchor="t"/>
          <a:lstStyle/>
          <a:p>
            <a:pPr algn="ctr">
              <a:lnSpc>
                <a:spcPts val="3281"/>
              </a:lnSpc>
            </a:pPr>
            <a:r>
              <a:rPr lang="ko-KR" altLang="en-US" b="1" dirty="0">
                <a:solidFill>
                  <a:srgbClr val="000000"/>
                </a:solidFill>
                <a:ea typeface="맑은 고딕"/>
              </a:rPr>
              <a:t>군집화 </a:t>
            </a:r>
            <a:r>
              <a:rPr lang="en-US" altLang="ko-KR" b="1" dirty="0">
                <a:solidFill>
                  <a:srgbClr val="000000"/>
                </a:solidFill>
                <a:ea typeface="맑은 고딕"/>
              </a:rPr>
              <a:t>(Clustering)</a:t>
            </a:r>
            <a:endParaRPr lang="ko-KR" dirty="0"/>
          </a:p>
        </p:txBody>
      </p:sp>
      <p:sp>
        <p:nvSpPr>
          <p:cNvPr id="42" name="Shape 5">
            <a:extLst>
              <a:ext uri="{FF2B5EF4-FFF2-40B4-BE49-F238E27FC236}">
                <a16:creationId xmlns:a16="http://schemas.microsoft.com/office/drawing/2014/main" id="{112B385B-09D5-8C56-91E9-1431C4F01971}"/>
              </a:ext>
            </a:extLst>
          </p:cNvPr>
          <p:cNvSpPr/>
          <p:nvPr/>
        </p:nvSpPr>
        <p:spPr>
          <a:xfrm>
            <a:off x="6037637" y="5065233"/>
            <a:ext cx="2541301" cy="499943"/>
          </a:xfrm>
          <a:prstGeom prst="roundRect">
            <a:avLst>
              <a:gd name="adj" fmla="val 1333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43" name="Text 6">
            <a:extLst>
              <a:ext uri="{FF2B5EF4-FFF2-40B4-BE49-F238E27FC236}">
                <a16:creationId xmlns:a16="http://schemas.microsoft.com/office/drawing/2014/main" id="{B222DD0A-2837-4A8E-F8C6-B770F14F9184}"/>
              </a:ext>
            </a:extLst>
          </p:cNvPr>
          <p:cNvSpPr/>
          <p:nvPr/>
        </p:nvSpPr>
        <p:spPr>
          <a:xfrm>
            <a:off x="6036646" y="5070866"/>
            <a:ext cx="2535995" cy="493380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 rtlCol="0" anchor="t"/>
          <a:lstStyle/>
          <a:p>
            <a:pPr algn="ctr">
              <a:lnSpc>
                <a:spcPts val="3281"/>
              </a:lnSpc>
            </a:pPr>
            <a:r>
              <a:rPr lang="ko-KR" altLang="en-US" b="1" dirty="0">
                <a:solidFill>
                  <a:srgbClr val="000000"/>
                </a:solidFill>
                <a:ea typeface="맑은 고딕"/>
              </a:rPr>
              <a:t>추론 </a:t>
            </a:r>
            <a:r>
              <a:rPr lang="en-US" altLang="ko-KR" b="1" dirty="0">
                <a:solidFill>
                  <a:srgbClr val="000000"/>
                </a:solidFill>
                <a:ea typeface="맑은 고딕"/>
              </a:rPr>
              <a:t>(Inference)</a:t>
            </a:r>
            <a:endParaRPr lang="ko-KR" altLang="en-US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7540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4CC64E5C-039A-FEB8-033E-21D9AF7385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D68F16C1-07C0-A7E4-E53A-F8E2F1EC0F26}"/>
              </a:ext>
            </a:extLst>
          </p:cNvPr>
          <p:cNvSpPr/>
          <p:nvPr/>
        </p:nvSpPr>
        <p:spPr>
          <a:xfrm>
            <a:off x="2689046" y="94268"/>
            <a:ext cx="9353695" cy="666946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91440" tIns="45720" rIns="91440" bIns="45720" anchor="t"/>
          <a:lstStyle/>
          <a:p>
            <a:endParaRPr lang="ko-KR" altLang="en-US" sz="1500" dirty="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872EB-8CA2-D13E-7A01-6EEF0CA8D4C1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F3A4F43-846F-EF19-3741-0994040C8BAC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93113C-E1E2-30F0-07F0-553FE8FCFCE2}"/>
              </a:ext>
            </a:extLst>
          </p:cNvPr>
          <p:cNvSpPr txBox="1">
            <a:spLocks/>
          </p:cNvSpPr>
          <p:nvPr/>
        </p:nvSpPr>
        <p:spPr>
          <a:xfrm>
            <a:off x="304616" y="621807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개발진행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C239891-9DA4-25B0-4DA0-162503FDF9D7}"/>
              </a:ext>
            </a:extLst>
          </p:cNvPr>
          <p:cNvSpPr/>
          <p:nvPr/>
        </p:nvSpPr>
        <p:spPr>
          <a:xfrm>
            <a:off x="3968356" y="2839744"/>
            <a:ext cx="2584844" cy="446188"/>
          </a:xfrm>
          <a:prstGeom prst="roundRect">
            <a:avLst/>
          </a:prstGeom>
          <a:noFill/>
          <a:ln w="28575">
            <a:solidFill>
              <a:srgbClr val="FFBE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2CDDA-FE9A-5DC9-3B29-097B0E34CE76}"/>
              </a:ext>
            </a:extLst>
          </p:cNvPr>
          <p:cNvSpPr txBox="1"/>
          <p:nvPr/>
        </p:nvSpPr>
        <p:spPr>
          <a:xfrm>
            <a:off x="4220683" y="2878172"/>
            <a:ext cx="208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교정</a:t>
            </a:r>
            <a:r>
              <a:rPr lang="en-US" altLang="ko-KR" dirty="0"/>
              <a:t>(Calibration)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2695B-E48D-BC12-59A0-788833AF61C7}"/>
              </a:ext>
            </a:extLst>
          </p:cNvPr>
          <p:cNvSpPr txBox="1"/>
          <p:nvPr/>
        </p:nvSpPr>
        <p:spPr>
          <a:xfrm>
            <a:off x="7672563" y="2879588"/>
            <a:ext cx="235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색상 추론</a:t>
            </a:r>
            <a:r>
              <a:rPr lang="en-US" altLang="ko-KR" dirty="0"/>
              <a:t>(Inference)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EDC318B-2437-3715-FB89-92F655F65A72}"/>
              </a:ext>
            </a:extLst>
          </p:cNvPr>
          <p:cNvSpPr/>
          <p:nvPr/>
        </p:nvSpPr>
        <p:spPr>
          <a:xfrm>
            <a:off x="7539399" y="2833836"/>
            <a:ext cx="2584844" cy="446188"/>
          </a:xfrm>
          <a:prstGeom prst="roundRect">
            <a:avLst/>
          </a:prstGeom>
          <a:noFill/>
          <a:ln w="28575">
            <a:solidFill>
              <a:srgbClr val="FFBE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3BAF032-1BBB-C219-776E-5D659490EA5E}"/>
              </a:ext>
            </a:extLst>
          </p:cNvPr>
          <p:cNvCxnSpPr>
            <a:cxnSpLocks/>
          </p:cNvCxnSpPr>
          <p:nvPr/>
        </p:nvCxnSpPr>
        <p:spPr>
          <a:xfrm flipH="1">
            <a:off x="7040921" y="3247504"/>
            <a:ext cx="11333" cy="27469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7780B1-0280-2287-4150-7E528E44EC3C}"/>
              </a:ext>
            </a:extLst>
          </p:cNvPr>
          <p:cNvSpPr txBox="1"/>
          <p:nvPr/>
        </p:nvSpPr>
        <p:spPr>
          <a:xfrm>
            <a:off x="3968356" y="3769360"/>
            <a:ext cx="2947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색온도 보정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이미지 축소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밝기 보정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9BF00-E322-CAD6-D763-31043C18900D}"/>
              </a:ext>
            </a:extLst>
          </p:cNvPr>
          <p:cNvSpPr txBox="1"/>
          <p:nvPr/>
        </p:nvSpPr>
        <p:spPr>
          <a:xfrm>
            <a:off x="7541094" y="3769360"/>
            <a:ext cx="2947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군집화</a:t>
            </a:r>
            <a:r>
              <a:rPr lang="en-US" altLang="ko-KR" dirty="0"/>
              <a:t>(</a:t>
            </a:r>
            <a:r>
              <a:rPr lang="ko-KR" altLang="en-US" sz="1400" dirty="0"/>
              <a:t>대표 색상 군집 도출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대표 색상 추론</a:t>
            </a:r>
            <a:endParaRPr lang="en-US" altLang="ko-KR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BD824F-E48B-0816-61D7-038787D926DD}"/>
              </a:ext>
            </a:extLst>
          </p:cNvPr>
          <p:cNvGrpSpPr/>
          <p:nvPr/>
        </p:nvGrpSpPr>
        <p:grpSpPr>
          <a:xfrm>
            <a:off x="7801427" y="476702"/>
            <a:ext cx="1519185" cy="795322"/>
            <a:chOff x="4069528" y="2569069"/>
            <a:chExt cx="4024021" cy="2002811"/>
          </a:xfrm>
          <a:solidFill>
            <a:srgbClr val="FBE3D6"/>
          </a:solidFill>
        </p:grpSpPr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01B82677-C23C-FF6C-BFEC-6AA6E474174F}"/>
                </a:ext>
              </a:extLst>
            </p:cNvPr>
            <p:cNvSpPr/>
            <p:nvPr/>
          </p:nvSpPr>
          <p:spPr>
            <a:xfrm>
              <a:off x="4069528" y="2569069"/>
              <a:ext cx="4024021" cy="19977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2D4A076-D093-724F-B5A4-334EA06C3AF5}"/>
                </a:ext>
              </a:extLst>
            </p:cNvPr>
            <p:cNvSpPr/>
            <p:nvPr/>
          </p:nvSpPr>
          <p:spPr>
            <a:xfrm>
              <a:off x="6092499" y="2570945"/>
              <a:ext cx="2000935" cy="20009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703CC22E-4570-113E-AA0E-7E4BF1356E36}"/>
              </a:ext>
            </a:extLst>
          </p:cNvPr>
          <p:cNvSpPr/>
          <p:nvPr/>
        </p:nvSpPr>
        <p:spPr>
          <a:xfrm>
            <a:off x="6535314" y="487102"/>
            <a:ext cx="1519185" cy="795322"/>
          </a:xfrm>
          <a:prstGeom prst="chevron">
            <a:avLst/>
          </a:prstGeom>
          <a:solidFill>
            <a:srgbClr val="FFBE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37713-F1D0-BC74-F74A-23CD6D4971F4}"/>
              </a:ext>
            </a:extLst>
          </p:cNvPr>
          <p:cNvSpPr txBox="1"/>
          <p:nvPr/>
        </p:nvSpPr>
        <p:spPr>
          <a:xfrm>
            <a:off x="6505793" y="1307925"/>
            <a:ext cx="15191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S/W </a:t>
            </a:r>
            <a:r>
              <a:rPr lang="ko-KR" altLang="en-US" sz="1000" b="1" dirty="0"/>
              <a:t>개발 단계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49E2AF4-7EA1-FD0E-461E-E0B882C75FB9}"/>
              </a:ext>
            </a:extLst>
          </p:cNvPr>
          <p:cNvGrpSpPr/>
          <p:nvPr/>
        </p:nvGrpSpPr>
        <p:grpSpPr>
          <a:xfrm>
            <a:off x="5028306" y="487102"/>
            <a:ext cx="1739929" cy="795322"/>
            <a:chOff x="549697" y="1792137"/>
            <a:chExt cx="4535547" cy="2073198"/>
          </a:xfrm>
          <a:solidFill>
            <a:srgbClr val="FBE3D6"/>
          </a:solidFill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12B3020-03FB-7A4B-A915-AAD1BCD69DF3}"/>
                </a:ext>
              </a:extLst>
            </p:cNvPr>
            <p:cNvSpPr/>
            <p:nvPr/>
          </p:nvSpPr>
          <p:spPr>
            <a:xfrm>
              <a:off x="549697" y="1794460"/>
              <a:ext cx="2055601" cy="2066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0FEC5BE9-3528-266B-8D50-FA8B299D6598}"/>
                </a:ext>
              </a:extLst>
            </p:cNvPr>
            <p:cNvSpPr/>
            <p:nvPr/>
          </p:nvSpPr>
          <p:spPr>
            <a:xfrm>
              <a:off x="1564239" y="1792137"/>
              <a:ext cx="3521005" cy="2073198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 descr="블랙, 어둠이(가) 표시된 사진&#10;&#10;자동 생성된 설명">
            <a:extLst>
              <a:ext uri="{FF2B5EF4-FFF2-40B4-BE49-F238E27FC236}">
                <a16:creationId xmlns:a16="http://schemas.microsoft.com/office/drawing/2014/main" id="{B295963A-CE19-B8C5-C411-BCFCF9E0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634" y="627653"/>
            <a:ext cx="498936" cy="5122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D17498-30AA-F5BC-A48F-36208BAEEC2E}"/>
              </a:ext>
            </a:extLst>
          </p:cNvPr>
          <p:cNvSpPr txBox="1"/>
          <p:nvPr/>
        </p:nvSpPr>
        <p:spPr>
          <a:xfrm>
            <a:off x="4774870" y="1321214"/>
            <a:ext cx="208401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000" b="1" dirty="0"/>
              <a:t>H/W </a:t>
            </a:r>
            <a:r>
              <a:rPr lang="ko-KR" altLang="en-US" sz="1000" b="1" dirty="0"/>
              <a:t>개발 단계</a:t>
            </a:r>
            <a:endParaRPr lang="ko-KR" sz="1000" dirty="0"/>
          </a:p>
        </p:txBody>
      </p:sp>
      <p:pic>
        <p:nvPicPr>
          <p:cNvPr id="35" name="그림 34" descr="블랙, 어둠이(가) 표시된 사진&#10;&#10;자동 생성된 설명">
            <a:extLst>
              <a:ext uri="{FF2B5EF4-FFF2-40B4-BE49-F238E27FC236}">
                <a16:creationId xmlns:a16="http://schemas.microsoft.com/office/drawing/2014/main" id="{98920A3F-949A-B6F9-4264-D1EF4BE22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224" y="678887"/>
            <a:ext cx="467716" cy="454651"/>
          </a:xfrm>
          <a:prstGeom prst="rect">
            <a:avLst/>
          </a:prstGeom>
          <a:ln>
            <a:noFill/>
          </a:ln>
        </p:spPr>
      </p:pic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73EEC93B-C79E-E4E9-4168-A621E4150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1" y="597607"/>
            <a:ext cx="535931" cy="535931"/>
          </a:xfrm>
          <a:prstGeom prst="rect">
            <a:avLst/>
          </a:prstGeom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8283B03-9388-52E2-B7B5-764651929F61}"/>
              </a:ext>
            </a:extLst>
          </p:cNvPr>
          <p:cNvSpPr txBox="1"/>
          <p:nvPr/>
        </p:nvSpPr>
        <p:spPr>
          <a:xfrm>
            <a:off x="7713539" y="1292824"/>
            <a:ext cx="169495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성능 확인 및 튜닝</a:t>
            </a:r>
          </a:p>
        </p:txBody>
      </p:sp>
    </p:spTree>
    <p:extLst>
      <p:ext uri="{BB962C8B-B14F-4D97-AF65-F5344CB8AC3E}">
        <p14:creationId xmlns:p14="http://schemas.microsoft.com/office/powerpoint/2010/main" val="393786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3" name="Shape 1"/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698327" y="1089488"/>
            <a:ext cx="4629150" cy="578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91440" tIns="45720" rIns="91440" bIns="45720" rtlCol="0" anchor="t"/>
          <a:lstStyle/>
          <a:p>
            <a:pPr>
              <a:lnSpc>
                <a:spcPts val="4556"/>
              </a:lnSpc>
            </a:pPr>
            <a:r>
              <a:rPr lang="en-US" sz="3600" b="1">
                <a:ln w="9525">
                  <a:solidFill>
                    <a:srgbClr val="BA6462"/>
                  </a:solidFill>
                  <a:prstDash val="solid"/>
                </a:ln>
                <a:solidFill>
                  <a:srgbClr val="FFBE98"/>
                </a:solidFill>
                <a:ea typeface="+mn-lt"/>
                <a:cs typeface="+mn-lt"/>
              </a:rPr>
              <a:t>목차</a:t>
            </a:r>
            <a:endParaRPr lang="en-US" sz="3600" b="1" dirty="0">
              <a:ln w="9525">
                <a:solidFill>
                  <a:srgbClr val="BA6462"/>
                </a:solidFill>
                <a:prstDash val="solid"/>
              </a:ln>
              <a:solidFill>
                <a:srgbClr val="FFBE98"/>
              </a:solidFill>
              <a:ea typeface="+mn-lt"/>
              <a:cs typeface="+mn-lt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698328" y="2374252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Text 4"/>
          <p:cNvSpPr/>
          <p:nvPr/>
        </p:nvSpPr>
        <p:spPr>
          <a:xfrm>
            <a:off x="1844676" y="2408978"/>
            <a:ext cx="12392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87"/>
          </a:p>
        </p:txBody>
      </p:sp>
      <p:sp>
        <p:nvSpPr>
          <p:cNvPr id="7" name="Text 5"/>
          <p:cNvSpPr/>
          <p:nvPr/>
        </p:nvSpPr>
        <p:spPr>
          <a:xfrm>
            <a:off x="2300089" y="2437850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ko-KR" altLang="en-US" sz="1822" b="1" dirty="0"/>
              <a:t>팀 소개</a:t>
            </a:r>
            <a:endParaRPr lang="en-US" sz="1822" b="1" dirty="0"/>
          </a:p>
        </p:txBody>
      </p:sp>
      <p:sp>
        <p:nvSpPr>
          <p:cNvPr id="9" name="Shape 7"/>
          <p:cNvSpPr/>
          <p:nvPr/>
        </p:nvSpPr>
        <p:spPr>
          <a:xfrm>
            <a:off x="6188571" y="2374252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Text 8"/>
          <p:cNvSpPr/>
          <p:nvPr/>
        </p:nvSpPr>
        <p:spPr>
          <a:xfrm>
            <a:off x="6311305" y="2408978"/>
            <a:ext cx="17115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87"/>
          </a:p>
        </p:txBody>
      </p:sp>
      <p:sp>
        <p:nvSpPr>
          <p:cNvPr id="11" name="Text 9"/>
          <p:cNvSpPr/>
          <p:nvPr/>
        </p:nvSpPr>
        <p:spPr>
          <a:xfrm>
            <a:off x="6790333" y="2437850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ko-KR" altLang="en-US" sz="1822" b="1" dirty="0"/>
              <a:t>프로젝트 개요</a:t>
            </a:r>
            <a:endParaRPr lang="en-US" altLang="ko-KR" sz="1822" b="1" dirty="0"/>
          </a:p>
        </p:txBody>
      </p:sp>
      <p:sp>
        <p:nvSpPr>
          <p:cNvPr id="13" name="Shape 11"/>
          <p:cNvSpPr/>
          <p:nvPr/>
        </p:nvSpPr>
        <p:spPr>
          <a:xfrm>
            <a:off x="1698327" y="3178396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4" name="Text 12"/>
          <p:cNvSpPr/>
          <p:nvPr/>
        </p:nvSpPr>
        <p:spPr>
          <a:xfrm>
            <a:off x="1821060" y="3213123"/>
            <a:ext cx="17115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300088" y="324199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ko-KR" altLang="en-US" sz="1822" b="1" dirty="0"/>
              <a:t>개발 동기</a:t>
            </a:r>
            <a:endParaRPr lang="en-US" sz="1822" b="1" dirty="0"/>
          </a:p>
        </p:txBody>
      </p:sp>
      <p:sp>
        <p:nvSpPr>
          <p:cNvPr id="17" name="Shape 15"/>
          <p:cNvSpPr/>
          <p:nvPr/>
        </p:nvSpPr>
        <p:spPr>
          <a:xfrm>
            <a:off x="6188570" y="3210196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8" name="Text 16"/>
          <p:cNvSpPr/>
          <p:nvPr/>
        </p:nvSpPr>
        <p:spPr>
          <a:xfrm>
            <a:off x="6315570" y="3244923"/>
            <a:ext cx="16252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87" dirty="0"/>
          </a:p>
        </p:txBody>
      </p:sp>
      <p:sp>
        <p:nvSpPr>
          <p:cNvPr id="19" name="Text 17"/>
          <p:cNvSpPr/>
          <p:nvPr/>
        </p:nvSpPr>
        <p:spPr>
          <a:xfrm>
            <a:off x="6790332" y="325347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ko-KR" altLang="en-US" sz="1822" b="1" dirty="0"/>
              <a:t>개발 진행 상황 </a:t>
            </a:r>
            <a:endParaRPr lang="en-US" sz="1822" b="1" dirty="0"/>
          </a:p>
        </p:txBody>
      </p:sp>
      <p:pic>
        <p:nvPicPr>
          <p:cNvPr id="25" name="그림 24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16F36A1E-6A3C-1DBA-63AD-C8481B7B0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8" name="Shape 11">
            <a:extLst>
              <a:ext uri="{FF2B5EF4-FFF2-40B4-BE49-F238E27FC236}">
                <a16:creationId xmlns:a16="http://schemas.microsoft.com/office/drawing/2014/main" id="{D1FAA022-9764-9BA1-149A-80DBC0CA255B}"/>
              </a:ext>
            </a:extLst>
          </p:cNvPr>
          <p:cNvSpPr/>
          <p:nvPr/>
        </p:nvSpPr>
        <p:spPr>
          <a:xfrm>
            <a:off x="1698327" y="4046140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CAF61142-EEC5-C67C-D2C8-52B63585BB38}"/>
              </a:ext>
            </a:extLst>
          </p:cNvPr>
          <p:cNvSpPr/>
          <p:nvPr/>
        </p:nvSpPr>
        <p:spPr>
          <a:xfrm>
            <a:off x="1821060" y="4080867"/>
            <a:ext cx="17115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187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537F0127-14C2-6A52-3499-8AEF15A8AD8A}"/>
              </a:ext>
            </a:extLst>
          </p:cNvPr>
          <p:cNvSpPr/>
          <p:nvPr/>
        </p:nvSpPr>
        <p:spPr>
          <a:xfrm>
            <a:off x="2300088" y="4109739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ko-KR" altLang="en-US" sz="1822" b="1" dirty="0"/>
              <a:t>핵심 기술</a:t>
            </a:r>
            <a:endParaRPr lang="en-US" sz="1822" b="1" dirty="0"/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2DEF3628-9C98-BB8B-3755-2171A75E1C7B}"/>
              </a:ext>
            </a:extLst>
          </p:cNvPr>
          <p:cNvSpPr/>
          <p:nvPr/>
        </p:nvSpPr>
        <p:spPr>
          <a:xfrm>
            <a:off x="6188570" y="4046140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797E9BF8-220E-04B8-57E1-BBE500FF9650}"/>
              </a:ext>
            </a:extLst>
          </p:cNvPr>
          <p:cNvSpPr/>
          <p:nvPr/>
        </p:nvSpPr>
        <p:spPr>
          <a:xfrm>
            <a:off x="6315570" y="4080867"/>
            <a:ext cx="16252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latin typeface="Libre Baskerville" pitchFamily="34" charset="0"/>
              </a:rPr>
              <a:t>6</a:t>
            </a:r>
            <a:endParaRPr lang="en-US" sz="2187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82C7F6BF-7B1A-AC80-DDD6-DAEB8AB333F5}"/>
              </a:ext>
            </a:extLst>
          </p:cNvPr>
          <p:cNvSpPr/>
          <p:nvPr/>
        </p:nvSpPr>
        <p:spPr>
          <a:xfrm>
            <a:off x="6790332" y="4109739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ko-KR" altLang="en-US" sz="1822" b="1" dirty="0"/>
              <a:t>역할분담 및 개발시간</a:t>
            </a:r>
            <a:endParaRPr lang="en-US" sz="1822" b="1" dirty="0"/>
          </a:p>
        </p:txBody>
      </p:sp>
      <p:sp>
        <p:nvSpPr>
          <p:cNvPr id="23" name="Shape 15">
            <a:extLst>
              <a:ext uri="{FF2B5EF4-FFF2-40B4-BE49-F238E27FC236}">
                <a16:creationId xmlns:a16="http://schemas.microsoft.com/office/drawing/2014/main" id="{1F50D91E-765A-1658-FBDA-CC0D8E11A7EE}"/>
              </a:ext>
            </a:extLst>
          </p:cNvPr>
          <p:cNvSpPr/>
          <p:nvPr/>
        </p:nvSpPr>
        <p:spPr>
          <a:xfrm>
            <a:off x="1698327" y="4915376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B25180B1-18F4-0578-94C6-D1DFEE492CB8}"/>
              </a:ext>
            </a:extLst>
          </p:cNvPr>
          <p:cNvSpPr/>
          <p:nvPr/>
        </p:nvSpPr>
        <p:spPr>
          <a:xfrm>
            <a:off x="1825327" y="4950103"/>
            <a:ext cx="16252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latin typeface="Libre Baskerville" pitchFamily="34" charset="0"/>
              </a:rPr>
              <a:t>7</a:t>
            </a:r>
            <a:endParaRPr lang="en-US" sz="2187" dirty="0"/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49EAA799-5BB9-4895-ECAB-B643EFC1B591}"/>
              </a:ext>
            </a:extLst>
          </p:cNvPr>
          <p:cNvSpPr/>
          <p:nvPr/>
        </p:nvSpPr>
        <p:spPr>
          <a:xfrm>
            <a:off x="2300089" y="497897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ko-KR" altLang="en-US" sz="1822" b="1" dirty="0"/>
              <a:t>향후 계획 및 각오</a:t>
            </a:r>
            <a:endParaRPr lang="en-US" sz="1822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4CC64E5C-039A-FEB8-033E-21D9AF7385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D68F16C1-07C0-A7E4-E53A-F8E2F1EC0F26}"/>
              </a:ext>
            </a:extLst>
          </p:cNvPr>
          <p:cNvSpPr/>
          <p:nvPr/>
        </p:nvSpPr>
        <p:spPr>
          <a:xfrm>
            <a:off x="2689046" y="94268"/>
            <a:ext cx="9353695" cy="666946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91440" tIns="45720" rIns="91440" bIns="45720" anchor="t"/>
          <a:lstStyle/>
          <a:p>
            <a:endParaRPr lang="ko-KR" altLang="en-US" sz="1500" dirty="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872EB-8CA2-D13E-7A01-6EEF0CA8D4C1}"/>
              </a:ext>
            </a:extLst>
          </p:cNvPr>
          <p:cNvSpPr txBox="1"/>
          <p:nvPr/>
        </p:nvSpPr>
        <p:spPr>
          <a:xfrm>
            <a:off x="689114" y="1433145"/>
            <a:ext cx="1351030" cy="369332"/>
          </a:xfrm>
          <a:prstGeom prst="rect">
            <a:avLst/>
          </a:prstGeom>
          <a:solidFill>
            <a:srgbClr val="EC844A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BE9874-2B86-488E-995B-7E438D1CCFAD}"/>
              </a:ext>
            </a:extLst>
          </p:cNvPr>
          <p:cNvGrpSpPr/>
          <p:nvPr/>
        </p:nvGrpSpPr>
        <p:grpSpPr>
          <a:xfrm>
            <a:off x="7801427" y="476702"/>
            <a:ext cx="1519185" cy="795322"/>
            <a:chOff x="4069528" y="2569069"/>
            <a:chExt cx="4024021" cy="2002811"/>
          </a:xfrm>
          <a:solidFill>
            <a:srgbClr val="FBE3D6"/>
          </a:solidFill>
        </p:grpSpPr>
        <p:sp>
          <p:nvSpPr>
            <p:cNvPr id="27" name="화살표: 갈매기형 수장 26">
              <a:extLst>
                <a:ext uri="{FF2B5EF4-FFF2-40B4-BE49-F238E27FC236}">
                  <a16:creationId xmlns:a16="http://schemas.microsoft.com/office/drawing/2014/main" id="{8C02FD5D-DE50-F454-959F-A4F97085B3CF}"/>
                </a:ext>
              </a:extLst>
            </p:cNvPr>
            <p:cNvSpPr/>
            <p:nvPr/>
          </p:nvSpPr>
          <p:spPr>
            <a:xfrm>
              <a:off x="4069528" y="2569069"/>
              <a:ext cx="4024021" cy="19977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6819EFE-00E1-ECF8-28B7-29269848E8EB}"/>
                </a:ext>
              </a:extLst>
            </p:cNvPr>
            <p:cNvSpPr/>
            <p:nvPr/>
          </p:nvSpPr>
          <p:spPr>
            <a:xfrm>
              <a:off x="6092499" y="2570945"/>
              <a:ext cx="2000935" cy="20009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7AFF6F2D-BA33-95E5-4930-1CA4D506129C}"/>
              </a:ext>
            </a:extLst>
          </p:cNvPr>
          <p:cNvSpPr/>
          <p:nvPr/>
        </p:nvSpPr>
        <p:spPr>
          <a:xfrm>
            <a:off x="6535314" y="487102"/>
            <a:ext cx="1519185" cy="795322"/>
          </a:xfrm>
          <a:prstGeom prst="chevron">
            <a:avLst/>
          </a:prstGeom>
          <a:solidFill>
            <a:srgbClr val="FFBE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A29DFB-AB38-660B-B08E-1AFC365EC918}"/>
              </a:ext>
            </a:extLst>
          </p:cNvPr>
          <p:cNvSpPr txBox="1"/>
          <p:nvPr/>
        </p:nvSpPr>
        <p:spPr>
          <a:xfrm>
            <a:off x="6505793" y="1307925"/>
            <a:ext cx="15191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S/W </a:t>
            </a:r>
            <a:r>
              <a:rPr lang="ko-KR" altLang="en-US" sz="1000" b="1" dirty="0"/>
              <a:t>개발 단계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0B9C7F6-94CC-55B7-5946-8B97FAF71BAF}"/>
              </a:ext>
            </a:extLst>
          </p:cNvPr>
          <p:cNvGrpSpPr/>
          <p:nvPr/>
        </p:nvGrpSpPr>
        <p:grpSpPr>
          <a:xfrm>
            <a:off x="5028306" y="487102"/>
            <a:ext cx="1739929" cy="795322"/>
            <a:chOff x="549697" y="1792137"/>
            <a:chExt cx="4535547" cy="2073198"/>
          </a:xfrm>
          <a:solidFill>
            <a:srgbClr val="FBE3D6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0B50E2C-2A15-F711-BA81-2DADC5BF87B9}"/>
                </a:ext>
              </a:extLst>
            </p:cNvPr>
            <p:cNvSpPr/>
            <p:nvPr/>
          </p:nvSpPr>
          <p:spPr>
            <a:xfrm>
              <a:off x="549697" y="1794460"/>
              <a:ext cx="2055601" cy="2066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8825CB1F-65FC-CAA5-C110-A3D80A361D2B}"/>
                </a:ext>
              </a:extLst>
            </p:cNvPr>
            <p:cNvSpPr/>
            <p:nvPr/>
          </p:nvSpPr>
          <p:spPr>
            <a:xfrm>
              <a:off x="1564239" y="1792137"/>
              <a:ext cx="3521005" cy="2073198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림 49" descr="블랙, 어둠이(가) 표시된 사진&#10;&#10;자동 생성된 설명">
            <a:extLst>
              <a:ext uri="{FF2B5EF4-FFF2-40B4-BE49-F238E27FC236}">
                <a16:creationId xmlns:a16="http://schemas.microsoft.com/office/drawing/2014/main" id="{EC5467CE-3866-381D-1541-920AF31F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634" y="627653"/>
            <a:ext cx="498936" cy="51222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6E393DA-A178-3A31-3A71-BAEA43797233}"/>
              </a:ext>
            </a:extLst>
          </p:cNvPr>
          <p:cNvSpPr txBox="1"/>
          <p:nvPr/>
        </p:nvSpPr>
        <p:spPr>
          <a:xfrm>
            <a:off x="4774870" y="1321214"/>
            <a:ext cx="208401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000" b="1" dirty="0"/>
              <a:t>H/W </a:t>
            </a:r>
            <a:r>
              <a:rPr lang="ko-KR" altLang="en-US" sz="1000" b="1" dirty="0"/>
              <a:t>개발 단계</a:t>
            </a:r>
            <a:endParaRPr lang="ko-KR" sz="1000" dirty="0"/>
          </a:p>
        </p:txBody>
      </p:sp>
      <p:pic>
        <p:nvPicPr>
          <p:cNvPr id="54" name="그림 53" descr="블랙, 어둠이(가) 표시된 사진&#10;&#10;자동 생성된 설명">
            <a:extLst>
              <a:ext uri="{FF2B5EF4-FFF2-40B4-BE49-F238E27FC236}">
                <a16:creationId xmlns:a16="http://schemas.microsoft.com/office/drawing/2014/main" id="{2408CDC5-163C-1D88-6E6A-BFAFED9D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224" y="678887"/>
            <a:ext cx="467716" cy="454651"/>
          </a:xfrm>
          <a:prstGeom prst="rect">
            <a:avLst/>
          </a:prstGeom>
          <a:ln>
            <a:noFill/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F3A4F43-846F-EF19-3741-0994040C8BAC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93113C-E1E2-30F0-07F0-553FE8FCFCE2}"/>
              </a:ext>
            </a:extLst>
          </p:cNvPr>
          <p:cNvSpPr txBox="1">
            <a:spLocks/>
          </p:cNvSpPr>
          <p:nvPr/>
        </p:nvSpPr>
        <p:spPr>
          <a:xfrm>
            <a:off x="304616" y="621807"/>
            <a:ext cx="2120025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개발진행</a:t>
            </a: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34F860E-706F-8591-628D-C8D2E1DC5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1" y="597607"/>
            <a:ext cx="535931" cy="535931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25BBE9-48B3-828B-1444-720533B21B92}"/>
              </a:ext>
            </a:extLst>
          </p:cNvPr>
          <p:cNvSpPr txBox="1"/>
          <p:nvPr/>
        </p:nvSpPr>
        <p:spPr>
          <a:xfrm>
            <a:off x="7713539" y="1292824"/>
            <a:ext cx="169495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성능 확인 및 튜닝</a:t>
            </a:r>
          </a:p>
        </p:txBody>
      </p:sp>
      <p:sp>
        <p:nvSpPr>
          <p:cNvPr id="35" name="Shape 5">
            <a:extLst>
              <a:ext uri="{FF2B5EF4-FFF2-40B4-BE49-F238E27FC236}">
                <a16:creationId xmlns:a16="http://schemas.microsoft.com/office/drawing/2014/main" id="{9C777448-15F6-EA29-EB00-99A2C3C369F2}"/>
              </a:ext>
            </a:extLst>
          </p:cNvPr>
          <p:cNvSpPr/>
          <p:nvPr/>
        </p:nvSpPr>
        <p:spPr>
          <a:xfrm>
            <a:off x="413323" y="2969655"/>
            <a:ext cx="1953852" cy="488447"/>
          </a:xfrm>
          <a:prstGeom prst="roundRect">
            <a:avLst>
              <a:gd name="adj" fmla="val 1333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196CF679-55F3-0E0E-1342-5DF01217FC55}"/>
              </a:ext>
            </a:extLst>
          </p:cNvPr>
          <p:cNvSpPr/>
          <p:nvPr/>
        </p:nvSpPr>
        <p:spPr>
          <a:xfrm>
            <a:off x="394874" y="2946967"/>
            <a:ext cx="1960521" cy="482033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 rtlCol="0" anchor="t"/>
          <a:lstStyle/>
          <a:p>
            <a:pPr algn="ctr">
              <a:lnSpc>
                <a:spcPts val="3281"/>
              </a:lnSpc>
            </a:pPr>
            <a:r>
              <a:rPr lang="ko-KR" altLang="en-US" sz="1600" b="1" dirty="0">
                <a:solidFill>
                  <a:srgbClr val="000000"/>
                </a:solidFill>
                <a:ea typeface="맑은 고딕"/>
              </a:rPr>
              <a:t>교정 </a:t>
            </a:r>
            <a:r>
              <a:rPr lang="en-US" altLang="ko-KR" sz="1600" b="1" dirty="0">
                <a:solidFill>
                  <a:srgbClr val="000000"/>
                </a:solidFill>
                <a:ea typeface="맑은 고딕"/>
              </a:rPr>
              <a:t>(Calibration)</a:t>
            </a:r>
            <a:endParaRPr lang="en-US" sz="1600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B35166F0-3057-EE8C-A043-311E59388D04}"/>
              </a:ext>
            </a:extLst>
          </p:cNvPr>
          <p:cNvSpPr/>
          <p:nvPr/>
        </p:nvSpPr>
        <p:spPr>
          <a:xfrm>
            <a:off x="413323" y="3879124"/>
            <a:ext cx="1942160" cy="480328"/>
          </a:xfrm>
          <a:prstGeom prst="roundRect">
            <a:avLst>
              <a:gd name="adj" fmla="val 1333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FA3C5C40-4B92-5DB0-0AEA-0117FF08BB57}"/>
              </a:ext>
            </a:extLst>
          </p:cNvPr>
          <p:cNvSpPr/>
          <p:nvPr/>
        </p:nvSpPr>
        <p:spPr>
          <a:xfrm>
            <a:off x="441919" y="3845488"/>
            <a:ext cx="1960522" cy="482034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 rtlCol="0" anchor="t"/>
          <a:lstStyle/>
          <a:p>
            <a:pPr algn="ctr">
              <a:lnSpc>
                <a:spcPts val="3281"/>
              </a:lnSpc>
            </a:pPr>
            <a:r>
              <a:rPr lang="ko-KR" altLang="en-US" sz="1600" b="1" dirty="0">
                <a:solidFill>
                  <a:srgbClr val="000000"/>
                </a:solidFill>
                <a:ea typeface="맑은 고딕"/>
              </a:rPr>
              <a:t>군집화 </a:t>
            </a:r>
            <a:r>
              <a:rPr lang="en-US" altLang="ko-KR" sz="1600" b="1" dirty="0">
                <a:solidFill>
                  <a:srgbClr val="000000"/>
                </a:solidFill>
                <a:ea typeface="맑은 고딕"/>
              </a:rPr>
              <a:t>(Clustering)</a:t>
            </a:r>
            <a:endParaRPr lang="ko-KR" sz="1600" dirty="0"/>
          </a:p>
        </p:txBody>
      </p:sp>
      <p:sp>
        <p:nvSpPr>
          <p:cNvPr id="42" name="Shape 5">
            <a:extLst>
              <a:ext uri="{FF2B5EF4-FFF2-40B4-BE49-F238E27FC236}">
                <a16:creationId xmlns:a16="http://schemas.microsoft.com/office/drawing/2014/main" id="{112B385B-09D5-8C56-91E9-1431C4F01971}"/>
              </a:ext>
            </a:extLst>
          </p:cNvPr>
          <p:cNvSpPr/>
          <p:nvPr/>
        </p:nvSpPr>
        <p:spPr>
          <a:xfrm>
            <a:off x="401805" y="4779193"/>
            <a:ext cx="1954152" cy="488446"/>
          </a:xfrm>
          <a:prstGeom prst="roundRect">
            <a:avLst>
              <a:gd name="adj" fmla="val 13333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43" name="Text 6">
            <a:extLst>
              <a:ext uri="{FF2B5EF4-FFF2-40B4-BE49-F238E27FC236}">
                <a16:creationId xmlns:a16="http://schemas.microsoft.com/office/drawing/2014/main" id="{B222DD0A-2837-4A8E-F8C6-B770F14F9184}"/>
              </a:ext>
            </a:extLst>
          </p:cNvPr>
          <p:cNvSpPr/>
          <p:nvPr/>
        </p:nvSpPr>
        <p:spPr>
          <a:xfrm>
            <a:off x="332126" y="4747263"/>
            <a:ext cx="1950072" cy="482034"/>
          </a:xfrm>
          <a:prstGeom prst="rect">
            <a:avLst/>
          </a:prstGeom>
          <a:noFill/>
          <a:ln w="28575">
            <a:noFill/>
          </a:ln>
        </p:spPr>
        <p:txBody>
          <a:bodyPr wrap="none" lIns="91440" tIns="45720" rIns="91440" bIns="45720" rtlCol="0" anchor="t"/>
          <a:lstStyle/>
          <a:p>
            <a:pPr algn="ctr">
              <a:lnSpc>
                <a:spcPts val="3281"/>
              </a:lnSpc>
            </a:pPr>
            <a:r>
              <a:rPr lang="ko-KR" altLang="en-US" sz="1600" b="1" dirty="0">
                <a:solidFill>
                  <a:srgbClr val="000000"/>
                </a:solidFill>
                <a:ea typeface="맑은 고딕"/>
              </a:rPr>
              <a:t>추론 </a:t>
            </a:r>
            <a:r>
              <a:rPr lang="en-US" altLang="ko-KR" sz="1600" b="1" dirty="0">
                <a:solidFill>
                  <a:srgbClr val="000000"/>
                </a:solidFill>
                <a:ea typeface="맑은 고딕"/>
              </a:rPr>
              <a:t>(Inference)</a:t>
            </a:r>
            <a:endParaRPr lang="ko-KR" altLang="en-US" sz="1600" b="1" dirty="0">
              <a:ea typeface="맑은 고딕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6A0DE5-5DAF-0FA5-67A3-CAA83CF131ED}"/>
              </a:ext>
            </a:extLst>
          </p:cNvPr>
          <p:cNvSpPr/>
          <p:nvPr/>
        </p:nvSpPr>
        <p:spPr>
          <a:xfrm>
            <a:off x="3100251" y="2088602"/>
            <a:ext cx="6308248" cy="1790522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image-20240420180426325">
            <a:extLst>
              <a:ext uri="{FF2B5EF4-FFF2-40B4-BE49-F238E27FC236}">
                <a16:creationId xmlns:a16="http://schemas.microsoft.com/office/drawing/2014/main" id="{DAC583C9-56C6-0C65-010A-CC046E07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22" y="2253694"/>
            <a:ext cx="1423047" cy="142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-20240420181740196">
            <a:extLst>
              <a:ext uri="{FF2B5EF4-FFF2-40B4-BE49-F238E27FC236}">
                <a16:creationId xmlns:a16="http://schemas.microsoft.com/office/drawing/2014/main" id="{60022158-3D7B-8710-9F29-922C03D6B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32" y="2288460"/>
            <a:ext cx="1387228" cy="138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7FA1AD0-DBC7-FE6C-9EE4-5C48BE446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1643" y="2220973"/>
            <a:ext cx="1488398" cy="149736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3F1524-3B3E-2733-3F3F-88B40ED25480}"/>
              </a:ext>
            </a:extLst>
          </p:cNvPr>
          <p:cNvSpPr/>
          <p:nvPr/>
        </p:nvSpPr>
        <p:spPr>
          <a:xfrm>
            <a:off x="3100251" y="4547254"/>
            <a:ext cx="3698214" cy="1667149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B0957C-AB41-78B1-BBF7-366CAC7D3269}"/>
              </a:ext>
            </a:extLst>
          </p:cNvPr>
          <p:cNvSpPr/>
          <p:nvPr/>
        </p:nvSpPr>
        <p:spPr>
          <a:xfrm>
            <a:off x="7833582" y="4547254"/>
            <a:ext cx="3768310" cy="1667149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2EAFD72-FE03-986F-934D-28AA7671B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2190" y="4693993"/>
            <a:ext cx="1902444" cy="1352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B78440-A92C-ACE0-D581-64EDF42E0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4138" y="4613598"/>
            <a:ext cx="1403373" cy="15147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6E249E-7CD9-7120-3315-A7818B3302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462" y="4624519"/>
            <a:ext cx="1408616" cy="1520410"/>
          </a:xfrm>
          <a:prstGeom prst="rect">
            <a:avLst/>
          </a:prstGeom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9C7AACC-04B4-A569-ECBC-41EC29FD5752}"/>
              </a:ext>
            </a:extLst>
          </p:cNvPr>
          <p:cNvCxnSpPr>
            <a:cxnSpLocks/>
            <a:stCxn id="24" idx="3"/>
            <a:endCxn id="25" idx="0"/>
          </p:cNvCxnSpPr>
          <p:nvPr/>
        </p:nvCxnSpPr>
        <p:spPr>
          <a:xfrm flipH="1">
            <a:off x="4949358" y="2983863"/>
            <a:ext cx="4459141" cy="1563391"/>
          </a:xfrm>
          <a:prstGeom prst="bentConnector4">
            <a:avLst>
              <a:gd name="adj1" fmla="val -5127"/>
              <a:gd name="adj2" fmla="val 78632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8A8E14-88F1-78EB-388B-86169CC3B31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798465" y="5380829"/>
            <a:ext cx="10351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CA75D6-C6E2-0BD8-F547-2D5DEC1BEBFF}"/>
              </a:ext>
            </a:extLst>
          </p:cNvPr>
          <p:cNvSpPr txBox="1"/>
          <p:nvPr/>
        </p:nvSpPr>
        <p:spPr>
          <a:xfrm>
            <a:off x="9815347" y="1772137"/>
            <a:ext cx="211439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군집화</a:t>
            </a:r>
            <a:r>
              <a:rPr lang="en-US" altLang="ko-KR" sz="1600" dirty="0"/>
              <a:t>, </a:t>
            </a:r>
            <a:r>
              <a:rPr lang="ko-KR" altLang="en-US" sz="1600" dirty="0"/>
              <a:t>색상추론 </a:t>
            </a:r>
            <a:endParaRPr lang="en-US" altLang="ko-KR" sz="1600" dirty="0"/>
          </a:p>
          <a:p>
            <a:r>
              <a:rPr lang="ko-KR" altLang="en-US" sz="1600" b="1" dirty="0"/>
              <a:t>개발 완료</a:t>
            </a:r>
            <a:endParaRPr lang="en-US" altLang="ko-KR" sz="1600" b="1" dirty="0"/>
          </a:p>
          <a:p>
            <a:r>
              <a:rPr lang="ko-KR" altLang="en-US" sz="1600" dirty="0"/>
              <a:t>조도 보정 알고리즘 </a:t>
            </a:r>
            <a:r>
              <a:rPr lang="ko-KR" altLang="en-US" sz="1600" b="1" dirty="0" err="1"/>
              <a:t>적용중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5001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8FC12C9-2921-1006-746E-830309F1168C}"/>
              </a:ext>
            </a:extLst>
          </p:cNvPr>
          <p:cNvSpPr/>
          <p:nvPr/>
        </p:nvSpPr>
        <p:spPr>
          <a:xfrm>
            <a:off x="1990818" y="2153483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2ECC6-C9FD-7EF4-9B8B-94091596EF71}"/>
              </a:ext>
            </a:extLst>
          </p:cNvPr>
          <p:cNvSpPr txBox="1"/>
          <p:nvPr/>
        </p:nvSpPr>
        <p:spPr>
          <a:xfrm>
            <a:off x="2892489" y="2177126"/>
            <a:ext cx="623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밝기 가중 </a:t>
            </a:r>
            <a:r>
              <a:rPr lang="ko-KR" altLang="en-US" sz="2400" b="1" dirty="0" err="1"/>
              <a:t>컨볼루션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(Adaptive Convolution)</a:t>
            </a:r>
            <a:endParaRPr lang="ko-KR" altLang="en-US" sz="2400" b="1" dirty="0"/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A2AD556C-8B6C-F330-0955-F0D84D97FEE2}"/>
              </a:ext>
            </a:extLst>
          </p:cNvPr>
          <p:cNvSpPr/>
          <p:nvPr/>
        </p:nvSpPr>
        <p:spPr>
          <a:xfrm>
            <a:off x="1990818" y="3420181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67B0D-AE74-6D4B-2371-E171CC5C784F}"/>
              </a:ext>
            </a:extLst>
          </p:cNvPr>
          <p:cNvSpPr txBox="1"/>
          <p:nvPr/>
        </p:nvSpPr>
        <p:spPr>
          <a:xfrm>
            <a:off x="2892489" y="3443824"/>
            <a:ext cx="623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군집화</a:t>
            </a:r>
            <a:r>
              <a:rPr lang="en-US" altLang="ko-KR" sz="2400" b="1" dirty="0"/>
              <a:t> (DBSCAN Clustering)</a:t>
            </a:r>
            <a:endParaRPr lang="ko-KR" altLang="en-US" sz="2400" b="1" dirty="0"/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5FDC4E60-3630-ECBB-E4AA-35F382BCA08B}"/>
              </a:ext>
            </a:extLst>
          </p:cNvPr>
          <p:cNvSpPr/>
          <p:nvPr/>
        </p:nvSpPr>
        <p:spPr>
          <a:xfrm>
            <a:off x="1990818" y="4710523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5ADC2-9687-A195-B659-E0CB753FF7FF}"/>
              </a:ext>
            </a:extLst>
          </p:cNvPr>
          <p:cNvSpPr txBox="1"/>
          <p:nvPr/>
        </p:nvSpPr>
        <p:spPr>
          <a:xfrm>
            <a:off x="2892489" y="4734166"/>
            <a:ext cx="623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CNN</a:t>
            </a:r>
            <a:r>
              <a:rPr lang="ko-KR" altLang="en-US" sz="2400" b="1" dirty="0"/>
              <a:t>을 활용한 색상 추론</a:t>
            </a:r>
          </a:p>
        </p:txBody>
      </p:sp>
      <p:pic>
        <p:nvPicPr>
          <p:cNvPr id="2" name="그림 1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58098865-56A0-6E59-AA77-925FD7412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C29628-6D13-5596-F3C2-67DED605661A}"/>
              </a:ext>
            </a:extLst>
          </p:cNvPr>
          <p:cNvSpPr txBox="1"/>
          <p:nvPr/>
        </p:nvSpPr>
        <p:spPr>
          <a:xfrm>
            <a:off x="3383280" y="2692400"/>
            <a:ext cx="639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밝기를 가중하여 지역적 조도 차이에 의한 </a:t>
            </a:r>
            <a:r>
              <a:rPr lang="ko-KR" altLang="en-US" dirty="0" err="1"/>
              <a:t>색차를</a:t>
            </a:r>
            <a:r>
              <a:rPr lang="ko-KR" altLang="en-US" dirty="0"/>
              <a:t> 보정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33BB2-E3F7-59D7-DC59-967F11A8D3A8}"/>
              </a:ext>
            </a:extLst>
          </p:cNvPr>
          <p:cNvSpPr txBox="1"/>
          <p:nvPr/>
        </p:nvSpPr>
        <p:spPr>
          <a:xfrm>
            <a:off x="3383280" y="3959685"/>
            <a:ext cx="639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축소 이미지 </a:t>
            </a:r>
            <a:r>
              <a:rPr lang="ko-KR" altLang="en-US" dirty="0" err="1"/>
              <a:t>픽셀별</a:t>
            </a:r>
            <a:r>
              <a:rPr lang="ko-KR" altLang="en-US" dirty="0"/>
              <a:t> 대표 색상을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3D02B-E877-B2A1-3988-83E6AF0CC8C9}"/>
              </a:ext>
            </a:extLst>
          </p:cNvPr>
          <p:cNvSpPr txBox="1"/>
          <p:nvPr/>
        </p:nvSpPr>
        <p:spPr>
          <a:xfrm>
            <a:off x="3383280" y="5231648"/>
            <a:ext cx="639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 색상을 통한 원단 색상 추론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465C26A-91E9-C959-E400-7233DD0F6E35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핵심기술</a:t>
            </a:r>
          </a:p>
        </p:txBody>
      </p:sp>
    </p:spTree>
    <p:extLst>
      <p:ext uri="{BB962C8B-B14F-4D97-AF65-F5344CB8AC3E}">
        <p14:creationId xmlns:p14="http://schemas.microsoft.com/office/powerpoint/2010/main" val="2023894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E013A67-B355-2238-F289-98181D81C001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핵심기술</a:t>
            </a:r>
          </a:p>
        </p:txBody>
      </p:sp>
      <p:pic>
        <p:nvPicPr>
          <p:cNvPr id="2" name="그림 1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376F8166-7AF3-97A9-E014-596742FE7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B17357-5C08-7FAC-E053-229296AA4EE5}"/>
              </a:ext>
            </a:extLst>
          </p:cNvPr>
          <p:cNvSpPr txBox="1"/>
          <p:nvPr/>
        </p:nvSpPr>
        <p:spPr>
          <a:xfrm>
            <a:off x="2580001" y="728780"/>
            <a:ext cx="62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밝기 가중 </a:t>
            </a:r>
            <a:r>
              <a:rPr lang="ko-KR" altLang="en-US" sz="2000" b="1" dirty="0" err="1"/>
              <a:t>컨볼루션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(Adaptive Convolution)</a:t>
            </a:r>
            <a:endParaRPr lang="ko-KR" altLang="en-US"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DE38C7-B9B7-9D04-48C1-03B125947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09" y="1748890"/>
            <a:ext cx="4279303" cy="3837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27570-7E0E-B280-C640-5C5E426A9F37}"/>
              </a:ext>
            </a:extLst>
          </p:cNvPr>
          <p:cNvSpPr txBox="1"/>
          <p:nvPr/>
        </p:nvSpPr>
        <p:spPr>
          <a:xfrm>
            <a:off x="924709" y="5820697"/>
            <a:ext cx="427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이미지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5CD87-3FE2-BD62-632A-9DEC568D2E2C}"/>
              </a:ext>
            </a:extLst>
          </p:cNvPr>
          <p:cNvSpPr txBox="1"/>
          <p:nvPr/>
        </p:nvSpPr>
        <p:spPr>
          <a:xfrm>
            <a:off x="7792541" y="5820697"/>
            <a:ext cx="427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축소된 이미지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F21E48-6FEE-6B43-E099-F6D5A4668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541" y="2655632"/>
            <a:ext cx="1827137" cy="163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22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E013A67-B355-2238-F289-98181D81C001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핵심기술</a:t>
            </a:r>
          </a:p>
        </p:txBody>
      </p:sp>
      <p:pic>
        <p:nvPicPr>
          <p:cNvPr id="2" name="그림 1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376F8166-7AF3-97A9-E014-596742FE7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pic>
        <p:nvPicPr>
          <p:cNvPr id="7" name="그림 6" descr="라일락, 스크린샷, 패브릭이(가) 표시된 사진&#10;&#10;자동 생성된 설명">
            <a:extLst>
              <a:ext uri="{FF2B5EF4-FFF2-40B4-BE49-F238E27FC236}">
                <a16:creationId xmlns:a16="http://schemas.microsoft.com/office/drawing/2014/main" id="{C2B6187B-ED65-F4AD-3066-E84DD7445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58" y="1763402"/>
            <a:ext cx="4115476" cy="4115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CD3FE5-EE70-B957-C819-1829A38DB844}"/>
              </a:ext>
            </a:extLst>
          </p:cNvPr>
          <p:cNvSpPr txBox="1"/>
          <p:nvPr/>
        </p:nvSpPr>
        <p:spPr>
          <a:xfrm>
            <a:off x="894132" y="6042035"/>
            <a:ext cx="436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2500*2500</a:t>
            </a:r>
            <a:r>
              <a:rPr lang="ko-KR" altLang="en-US" dirty="0"/>
              <a:t>의 원본 </a:t>
            </a:r>
            <a:r>
              <a:rPr lang="en-US" altLang="ko-KR" dirty="0"/>
              <a:t>RGB </a:t>
            </a:r>
            <a:r>
              <a:rPr lang="ko-KR" altLang="en-US" dirty="0"/>
              <a:t>이미지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17357-5C08-7FAC-E053-229296AA4EE5}"/>
              </a:ext>
            </a:extLst>
          </p:cNvPr>
          <p:cNvSpPr txBox="1"/>
          <p:nvPr/>
        </p:nvSpPr>
        <p:spPr>
          <a:xfrm>
            <a:off x="2580001" y="728780"/>
            <a:ext cx="62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밝기 가중 </a:t>
            </a:r>
            <a:r>
              <a:rPr lang="ko-KR" altLang="en-US" sz="2000" b="1" dirty="0" err="1"/>
              <a:t>컨볼루션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(Adaptive Convolution)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04BB5-B0CD-3193-12E8-FEC76BD42046}"/>
              </a:ext>
            </a:extLst>
          </p:cNvPr>
          <p:cNvSpPr txBox="1"/>
          <p:nvPr/>
        </p:nvSpPr>
        <p:spPr>
          <a:xfrm>
            <a:off x="5487797" y="2225519"/>
            <a:ext cx="620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원단의 </a:t>
            </a:r>
            <a:r>
              <a:rPr lang="ko-KR" altLang="en-US" dirty="0" err="1"/>
              <a:t>재질적</a:t>
            </a:r>
            <a:r>
              <a:rPr lang="ko-KR" altLang="en-US" dirty="0"/>
              <a:t> 특성에 의해 </a:t>
            </a:r>
            <a:r>
              <a:rPr lang="ko-KR" altLang="en-US" b="1" dirty="0"/>
              <a:t>지역적 색상 차이</a:t>
            </a:r>
            <a:r>
              <a:rPr lang="ko-KR" altLang="en-US" dirty="0"/>
              <a:t> 존재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1907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E013A67-B355-2238-F289-98181D81C001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핵심기술</a:t>
            </a:r>
          </a:p>
        </p:txBody>
      </p:sp>
      <p:pic>
        <p:nvPicPr>
          <p:cNvPr id="2" name="그림 1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376F8166-7AF3-97A9-E014-596742FE7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B17357-5C08-7FAC-E053-229296AA4EE5}"/>
              </a:ext>
            </a:extLst>
          </p:cNvPr>
          <p:cNvSpPr txBox="1"/>
          <p:nvPr/>
        </p:nvSpPr>
        <p:spPr>
          <a:xfrm>
            <a:off x="2580001" y="728780"/>
            <a:ext cx="62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밝기 가중 </a:t>
            </a:r>
            <a:r>
              <a:rPr lang="ko-KR" altLang="en-US" sz="2000" b="1" dirty="0" err="1"/>
              <a:t>컨볼루션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(Adaptive Convolution)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04BB5-B0CD-3193-12E8-FEC76BD42046}"/>
              </a:ext>
            </a:extLst>
          </p:cNvPr>
          <p:cNvSpPr txBox="1"/>
          <p:nvPr/>
        </p:nvSpPr>
        <p:spPr>
          <a:xfrm>
            <a:off x="5487797" y="2225519"/>
            <a:ext cx="6202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원단의 </a:t>
            </a:r>
            <a:r>
              <a:rPr lang="ko-KR" altLang="en-US" dirty="0" err="1"/>
              <a:t>재질적</a:t>
            </a:r>
            <a:r>
              <a:rPr lang="ko-KR" altLang="en-US" dirty="0"/>
              <a:t> 특성에 의해 </a:t>
            </a:r>
            <a:r>
              <a:rPr lang="ko-KR" altLang="en-US" b="1" dirty="0"/>
              <a:t>지역적 색상 차이</a:t>
            </a:r>
            <a:r>
              <a:rPr lang="ko-KR" altLang="en-US" dirty="0"/>
              <a:t> 존재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원단의 대표색은 </a:t>
            </a:r>
            <a:r>
              <a:rPr lang="ko-KR" altLang="en-US" b="1" dirty="0"/>
              <a:t>밝은 부분</a:t>
            </a:r>
            <a:r>
              <a:rPr lang="ko-KR" altLang="en-US" dirty="0"/>
              <a:t>에 나타남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F8D1F-0441-989C-60F7-E43E8A51B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53" y="1763402"/>
            <a:ext cx="4115476" cy="4115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BA14E-5E83-EF2C-7A36-93387E6F7E8F}"/>
              </a:ext>
            </a:extLst>
          </p:cNvPr>
          <p:cNvSpPr txBox="1"/>
          <p:nvPr/>
        </p:nvSpPr>
        <p:spPr>
          <a:xfrm>
            <a:off x="1417122" y="6042035"/>
            <a:ext cx="427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밝기 분석 이미지 </a:t>
            </a:r>
            <a:r>
              <a:rPr lang="en-US" altLang="ko-KR" dirty="0"/>
              <a:t>(heatmap)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32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라일락, 스크린샷, 패브릭이(가) 표시된 사진&#10;&#10;자동 생성된 설명">
            <a:extLst>
              <a:ext uri="{FF2B5EF4-FFF2-40B4-BE49-F238E27FC236}">
                <a16:creationId xmlns:a16="http://schemas.microsoft.com/office/drawing/2014/main" id="{28F20263-542C-8DD9-BFEB-DBB6DF6F8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76" y="1884529"/>
            <a:ext cx="2757585" cy="2757585"/>
          </a:xfrm>
          <a:prstGeom prst="rect">
            <a:avLst/>
          </a:prstGeom>
        </p:spPr>
      </p:pic>
      <p:pic>
        <p:nvPicPr>
          <p:cNvPr id="11" name="그림 10" descr="흑백, 흑백 사진, 블랙, 스케치이(가) 표시된 사진&#10;&#10;자동 생성된 설명">
            <a:extLst>
              <a:ext uri="{FF2B5EF4-FFF2-40B4-BE49-F238E27FC236}">
                <a16:creationId xmlns:a16="http://schemas.microsoft.com/office/drawing/2014/main" id="{1E8808FB-8511-7EE9-95EF-2358AD8D1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913" y="1884529"/>
            <a:ext cx="2757585" cy="27575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2BAF64-E551-9A2D-3E17-63FDEA9FF616}"/>
              </a:ext>
            </a:extLst>
          </p:cNvPr>
          <p:cNvSpPr txBox="1"/>
          <p:nvPr/>
        </p:nvSpPr>
        <p:spPr>
          <a:xfrm>
            <a:off x="1647706" y="5050389"/>
            <a:ext cx="436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100*100</a:t>
            </a:r>
            <a:r>
              <a:rPr lang="ko-KR" altLang="en-US" dirty="0"/>
              <a:t>의 </a:t>
            </a:r>
            <a:r>
              <a:rPr lang="en-US" altLang="ko-KR" dirty="0"/>
              <a:t>RGB </a:t>
            </a:r>
            <a:r>
              <a:rPr lang="ko-KR" altLang="en-US" dirty="0"/>
              <a:t>이미지 생성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10007B-E2C4-F018-F1A4-3BADA06D3D90}"/>
              </a:ext>
            </a:extLst>
          </p:cNvPr>
          <p:cNvSpPr txBox="1"/>
          <p:nvPr/>
        </p:nvSpPr>
        <p:spPr>
          <a:xfrm>
            <a:off x="6447341" y="5022057"/>
            <a:ext cx="436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100*100</a:t>
            </a:r>
            <a:r>
              <a:rPr lang="ko-KR" altLang="en-US" dirty="0"/>
              <a:t>의 </a:t>
            </a:r>
            <a:r>
              <a:rPr lang="en-US" altLang="ko-KR" dirty="0"/>
              <a:t>Grayscale </a:t>
            </a:r>
            <a:r>
              <a:rPr lang="ko-KR" altLang="en-US" dirty="0"/>
              <a:t>이미지 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AFAF0C-A932-E968-63E3-4DB40B582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866" y="5391389"/>
            <a:ext cx="5027010" cy="5657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E013A67-B355-2238-F289-98181D81C001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핵심기술</a:t>
            </a:r>
          </a:p>
        </p:txBody>
      </p:sp>
      <p:pic>
        <p:nvPicPr>
          <p:cNvPr id="2" name="그림 1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376F8166-7AF3-97A9-E014-596742FE7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3" name="AutoShape 2" descr="image-20240420181802354">
            <a:extLst>
              <a:ext uri="{FF2B5EF4-FFF2-40B4-BE49-F238E27FC236}">
                <a16:creationId xmlns:a16="http://schemas.microsoft.com/office/drawing/2014/main" id="{F6EDB997-9DFA-A634-4742-CD77C03448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1755" y="34657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93119-5DA9-1779-EB78-E4A6776B4921}"/>
              </a:ext>
            </a:extLst>
          </p:cNvPr>
          <p:cNvSpPr txBox="1"/>
          <p:nvPr/>
        </p:nvSpPr>
        <p:spPr>
          <a:xfrm>
            <a:off x="3700215" y="1118732"/>
            <a:ext cx="5312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중첩 밝기 가중 </a:t>
            </a:r>
            <a:r>
              <a:rPr lang="ko-KR" altLang="en-US" sz="2000" b="1" dirty="0" err="1"/>
              <a:t>컨볼루션</a:t>
            </a:r>
            <a:r>
              <a:rPr lang="ko-KR" altLang="en-US" sz="2000" b="1" dirty="0"/>
              <a:t> 알고리즘 적용</a:t>
            </a:r>
            <a:endParaRPr lang="en-US" altLang="ko-KR" sz="20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3EF4AAD-C32C-86BD-1D42-E35862E32282}"/>
              </a:ext>
            </a:extLst>
          </p:cNvPr>
          <p:cNvSpPr/>
          <p:nvPr/>
        </p:nvSpPr>
        <p:spPr>
          <a:xfrm>
            <a:off x="7089058" y="1750142"/>
            <a:ext cx="816077" cy="7931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8DF0E2C-5A39-B94F-2623-348A0B94BABE}"/>
              </a:ext>
            </a:extLst>
          </p:cNvPr>
          <p:cNvSpPr/>
          <p:nvPr/>
        </p:nvSpPr>
        <p:spPr>
          <a:xfrm>
            <a:off x="9342679" y="1750142"/>
            <a:ext cx="816077" cy="7931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23C7C8-8B09-CE47-BE23-B1B4A961EA20}"/>
              </a:ext>
            </a:extLst>
          </p:cNvPr>
          <p:cNvSpPr/>
          <p:nvPr/>
        </p:nvSpPr>
        <p:spPr>
          <a:xfrm>
            <a:off x="7089057" y="4016977"/>
            <a:ext cx="816077" cy="7931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D91ED01-2C84-22BB-8DE3-CFB84A87AB6A}"/>
              </a:ext>
            </a:extLst>
          </p:cNvPr>
          <p:cNvSpPr/>
          <p:nvPr/>
        </p:nvSpPr>
        <p:spPr>
          <a:xfrm>
            <a:off x="9376291" y="3983337"/>
            <a:ext cx="816077" cy="7931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9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3D5F38-6F1F-4614-7669-F1CC8295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52" y="2108652"/>
            <a:ext cx="3727397" cy="36469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320689-EA46-0874-F327-6B26CE4FF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151" y="2108652"/>
            <a:ext cx="3727397" cy="3675318"/>
          </a:xfrm>
          <a:prstGeom prst="rect">
            <a:avLst/>
          </a:prstGeom>
        </p:spPr>
      </p:pic>
      <p:pic>
        <p:nvPicPr>
          <p:cNvPr id="5" name="그림 4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0B8379FB-B123-1FB1-584A-3522B1AB1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BC90E40-2B04-14C0-8E44-9D70E734E01F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핵심기술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9512E-FA5C-78A2-E541-2BA667C66285}"/>
              </a:ext>
            </a:extLst>
          </p:cNvPr>
          <p:cNvSpPr txBox="1"/>
          <p:nvPr/>
        </p:nvSpPr>
        <p:spPr>
          <a:xfrm>
            <a:off x="2580001" y="728780"/>
            <a:ext cx="62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군집화</a:t>
            </a:r>
            <a:r>
              <a:rPr lang="en-US" altLang="ko-KR" sz="2000" b="1" dirty="0"/>
              <a:t> (Clustering)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4190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854C6F-BBB0-84B1-ABB1-B49720AA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354" y="2021337"/>
            <a:ext cx="3676991" cy="3699375"/>
          </a:xfrm>
          <a:prstGeom prst="rect">
            <a:avLst/>
          </a:prstGeom>
        </p:spPr>
      </p:pic>
      <p:pic>
        <p:nvPicPr>
          <p:cNvPr id="5" name="그림 4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0B8379FB-B123-1FB1-584A-3522B1AB1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BC90E40-2B04-14C0-8E44-9D70E734E01F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핵심기술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9512E-FA5C-78A2-E541-2BA667C66285}"/>
              </a:ext>
            </a:extLst>
          </p:cNvPr>
          <p:cNvSpPr txBox="1"/>
          <p:nvPr/>
        </p:nvSpPr>
        <p:spPr>
          <a:xfrm>
            <a:off x="2580001" y="728780"/>
            <a:ext cx="62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군집화</a:t>
            </a:r>
            <a:r>
              <a:rPr lang="en-US" altLang="ko-KR" sz="2000" b="1" dirty="0"/>
              <a:t> (DBSCAN Clustering)</a:t>
            </a:r>
            <a:endParaRPr lang="ko-KR" altLang="en-US" sz="20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92BC3B6-048B-5784-8C30-5B0178794CFE}"/>
              </a:ext>
            </a:extLst>
          </p:cNvPr>
          <p:cNvSpPr/>
          <p:nvPr/>
        </p:nvSpPr>
        <p:spPr>
          <a:xfrm>
            <a:off x="5837666" y="3686358"/>
            <a:ext cx="932599" cy="369332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63E971-3194-B6B1-7E88-A05F36293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75" y="1906536"/>
            <a:ext cx="3961372" cy="40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92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AC10ACD-9EBC-F36F-6784-655B9766EB3E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DD715B-7D27-9B59-15ED-136E17E9F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28" y="4053707"/>
            <a:ext cx="1817334" cy="18987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1250DB-10DA-D2D2-7DFE-5FD30EFA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215" y="1817934"/>
            <a:ext cx="1826548" cy="18987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797332-7C59-64BF-85A1-EA1ED5DA8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164" y="1821760"/>
            <a:ext cx="1831219" cy="19185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4C64A8-A6DE-272A-8738-11B8B3CC2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197" y="4078204"/>
            <a:ext cx="1776270" cy="18742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596CEB2-2E20-0130-8FE6-8CD403767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238" y="4181373"/>
            <a:ext cx="1826547" cy="18176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86853CC-1A20-127F-79E6-B86059EAD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956" y="1919893"/>
            <a:ext cx="1798527" cy="18204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7CE3E8-A7B2-E86D-D4B8-2C47E63E2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237" y="1923367"/>
            <a:ext cx="1826548" cy="18399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2A328A3-1872-FFBE-1616-F5DCE491D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447" y="4142473"/>
            <a:ext cx="1843093" cy="1856579"/>
          </a:xfrm>
          <a:prstGeom prst="rect">
            <a:avLst/>
          </a:prstGeom>
        </p:spPr>
      </p:pic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54CC4576-B2B6-A83D-AC84-4F81B45595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95099E-B935-2F83-B262-38AB8BB840B4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핵심기술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3AE15-3C34-0042-0110-DFE8E6F6B6FD}"/>
              </a:ext>
            </a:extLst>
          </p:cNvPr>
          <p:cNvSpPr txBox="1"/>
          <p:nvPr/>
        </p:nvSpPr>
        <p:spPr>
          <a:xfrm>
            <a:off x="2580001" y="728780"/>
            <a:ext cx="62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군집화</a:t>
            </a:r>
            <a:r>
              <a:rPr lang="en-US" altLang="ko-KR" sz="2000" b="1" dirty="0"/>
              <a:t> (DBSCAN Clustering)</a:t>
            </a:r>
            <a:endParaRPr lang="ko-KR" altLang="en-US" sz="20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90C0BF0-CBA1-0B85-A782-D8BE5A9AD347}"/>
              </a:ext>
            </a:extLst>
          </p:cNvPr>
          <p:cNvSpPr/>
          <p:nvPr/>
        </p:nvSpPr>
        <p:spPr>
          <a:xfrm>
            <a:off x="5705552" y="3761645"/>
            <a:ext cx="932599" cy="369332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390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>
            <a:extLst>
              <a:ext uri="{FF2B5EF4-FFF2-40B4-BE49-F238E27FC236}">
                <a16:creationId xmlns:a16="http://schemas.microsoft.com/office/drawing/2014/main" id="{65F1FD82-27F2-0BBC-C7D2-DF7A1076F6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48245F87-69E1-D60A-E2B0-0AA0FE08293E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pic>
        <p:nvPicPr>
          <p:cNvPr id="8" name="그림 7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D8310F4B-1130-BB41-528A-2615636F0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pic>
        <p:nvPicPr>
          <p:cNvPr id="22" name="그림 21" descr="레드, 오렌지이(가) 표시된 사진&#10;&#10;자동 생성된 설명">
            <a:extLst>
              <a:ext uri="{FF2B5EF4-FFF2-40B4-BE49-F238E27FC236}">
                <a16:creationId xmlns:a16="http://schemas.microsoft.com/office/drawing/2014/main" id="{1FE08970-50DB-BBCE-0672-7F35EF23E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31" y="4253337"/>
            <a:ext cx="2216233" cy="2216233"/>
          </a:xfrm>
          <a:prstGeom prst="rect">
            <a:avLst/>
          </a:prstGeom>
        </p:spPr>
      </p:pic>
      <p:pic>
        <p:nvPicPr>
          <p:cNvPr id="24" name="그림 23" descr="노랑이(가) 표시된 사진&#10;&#10;자동 생성된 설명">
            <a:extLst>
              <a:ext uri="{FF2B5EF4-FFF2-40B4-BE49-F238E27FC236}">
                <a16:creationId xmlns:a16="http://schemas.microsoft.com/office/drawing/2014/main" id="{AB2DB3B9-E522-ABFA-4CB8-B6052C2E2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32" y="1500077"/>
            <a:ext cx="2216234" cy="2216234"/>
          </a:xfrm>
          <a:prstGeom prst="rect">
            <a:avLst/>
          </a:prstGeom>
        </p:spPr>
      </p:pic>
      <p:pic>
        <p:nvPicPr>
          <p:cNvPr id="26" name="그림 25" descr="핑크, 마젠타, 라일락, 보라색이(가) 표시된 사진&#10;&#10;자동 생성된 설명">
            <a:extLst>
              <a:ext uri="{FF2B5EF4-FFF2-40B4-BE49-F238E27FC236}">
                <a16:creationId xmlns:a16="http://schemas.microsoft.com/office/drawing/2014/main" id="{5C319E22-F5A4-F279-4596-6FB5F9BBE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52" y="1481558"/>
            <a:ext cx="2204285" cy="2204285"/>
          </a:xfrm>
          <a:prstGeom prst="rect">
            <a:avLst/>
          </a:prstGeom>
        </p:spPr>
      </p:pic>
      <p:pic>
        <p:nvPicPr>
          <p:cNvPr id="28" name="그림 27" descr="보라색, 라일락, 블루, 바이올렛색이(가) 표시된 사진&#10;&#10;자동 생성된 설명">
            <a:extLst>
              <a:ext uri="{FF2B5EF4-FFF2-40B4-BE49-F238E27FC236}">
                <a16:creationId xmlns:a16="http://schemas.microsoft.com/office/drawing/2014/main" id="{A11B0DA7-A660-F5F8-1412-C9348E3661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52" y="4265285"/>
            <a:ext cx="2204285" cy="2204285"/>
          </a:xfrm>
          <a:prstGeom prst="rect">
            <a:avLst/>
          </a:prstGeom>
        </p:spPr>
      </p:pic>
      <p:pic>
        <p:nvPicPr>
          <p:cNvPr id="30" name="그림 29" descr="패턴, 패브릭, 노랑이(가) 표시된 사진&#10;&#10;자동 생성된 설명">
            <a:extLst>
              <a:ext uri="{FF2B5EF4-FFF2-40B4-BE49-F238E27FC236}">
                <a16:creationId xmlns:a16="http://schemas.microsoft.com/office/drawing/2014/main" id="{86C76D98-540A-9B85-BFDA-A9BF4A4E2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2" y="1512025"/>
            <a:ext cx="2204286" cy="2204286"/>
          </a:xfrm>
          <a:prstGeom prst="rect">
            <a:avLst/>
          </a:prstGeom>
        </p:spPr>
      </p:pic>
      <p:pic>
        <p:nvPicPr>
          <p:cNvPr id="32" name="그림 31" descr="의류, 패브릭, 라일락, 패턴이(가) 표시된 사진&#10;&#10;자동 생성된 설명">
            <a:extLst>
              <a:ext uri="{FF2B5EF4-FFF2-40B4-BE49-F238E27FC236}">
                <a16:creationId xmlns:a16="http://schemas.microsoft.com/office/drawing/2014/main" id="{37D53D4F-6EA0-F532-9645-D35056BFFB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35" y="1500077"/>
            <a:ext cx="2229506" cy="2185766"/>
          </a:xfrm>
          <a:prstGeom prst="rect">
            <a:avLst/>
          </a:prstGeom>
        </p:spPr>
      </p:pic>
      <p:pic>
        <p:nvPicPr>
          <p:cNvPr id="34" name="그림 33" descr="패브릭, 의류, 마룬, 패턴이(가) 표시된 사진&#10;&#10;자동 생성된 설명">
            <a:extLst>
              <a:ext uri="{FF2B5EF4-FFF2-40B4-BE49-F238E27FC236}">
                <a16:creationId xmlns:a16="http://schemas.microsoft.com/office/drawing/2014/main" id="{FCD1D987-4EE9-817E-37BC-507910A1DC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50" y="4253338"/>
            <a:ext cx="2204285" cy="2204285"/>
          </a:xfrm>
          <a:prstGeom prst="rect">
            <a:avLst/>
          </a:prstGeom>
        </p:spPr>
      </p:pic>
      <p:pic>
        <p:nvPicPr>
          <p:cNvPr id="36" name="그림 35" descr="의류, 패브릭, 패턴이(가) 표시된 사진&#10;&#10;자동 생성된 설명">
            <a:extLst>
              <a:ext uri="{FF2B5EF4-FFF2-40B4-BE49-F238E27FC236}">
                <a16:creationId xmlns:a16="http://schemas.microsoft.com/office/drawing/2014/main" id="{66B5193A-F4C6-584A-48B8-B504CF71A2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23" y="4265285"/>
            <a:ext cx="2204284" cy="22042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F24DE9E-CDDF-C6A2-4B38-5F7FA0B94EB1}"/>
              </a:ext>
            </a:extLst>
          </p:cNvPr>
          <p:cNvSpPr txBox="1"/>
          <p:nvPr/>
        </p:nvSpPr>
        <p:spPr>
          <a:xfrm>
            <a:off x="3526605" y="1182547"/>
            <a:ext cx="18656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j-lt"/>
              </a:rPr>
              <a:t>ＲＧＢ（２５１，２３５，３０）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CC89FD-0F7B-EDAC-1067-E84D258A39FF}"/>
              </a:ext>
            </a:extLst>
          </p:cNvPr>
          <p:cNvSpPr txBox="1"/>
          <p:nvPr/>
        </p:nvSpPr>
        <p:spPr>
          <a:xfrm>
            <a:off x="9404652" y="1182547"/>
            <a:ext cx="18656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ＲＧＢ（１８０，３３，１１２）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00B005-4D4D-1FEA-8B54-F2BAD71B32E2}"/>
              </a:ext>
            </a:extLst>
          </p:cNvPr>
          <p:cNvSpPr txBox="1"/>
          <p:nvPr/>
        </p:nvSpPr>
        <p:spPr>
          <a:xfrm>
            <a:off x="9561108" y="3937510"/>
            <a:ext cx="18656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ＲＧＢ（</a:t>
            </a:r>
            <a:r>
              <a:rPr lang="en-US" altLang="ko-KR" sz="900" b="1" dirty="0"/>
              <a:t>50</a:t>
            </a:r>
            <a:r>
              <a:rPr lang="ko-KR" altLang="en-US" sz="900" b="1" dirty="0"/>
              <a:t>，４２，８１）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60CA80-A012-EA16-0683-2DF2ADBDBF48}"/>
              </a:ext>
            </a:extLst>
          </p:cNvPr>
          <p:cNvSpPr txBox="1"/>
          <p:nvPr/>
        </p:nvSpPr>
        <p:spPr>
          <a:xfrm>
            <a:off x="3526605" y="3937510"/>
            <a:ext cx="18656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ＲＧＢ（２０９，４２，２５）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D70C83-AC80-00F1-BCBC-8D09D41052C5}"/>
              </a:ext>
            </a:extLst>
          </p:cNvPr>
          <p:cNvSpPr/>
          <p:nvPr/>
        </p:nvSpPr>
        <p:spPr>
          <a:xfrm>
            <a:off x="654274" y="652629"/>
            <a:ext cx="1420711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핵심기술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C893F-5C15-564A-C1C7-875963E03084}"/>
              </a:ext>
            </a:extLst>
          </p:cNvPr>
          <p:cNvSpPr txBox="1"/>
          <p:nvPr/>
        </p:nvSpPr>
        <p:spPr>
          <a:xfrm>
            <a:off x="2580001" y="728780"/>
            <a:ext cx="62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CNN</a:t>
            </a:r>
            <a:r>
              <a:rPr lang="ko-KR" altLang="en-US" sz="2000" b="1" dirty="0"/>
              <a:t>을 활용한 색상 추론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812AF3D-373C-A6DB-7AAE-CB6D6A504B82}"/>
              </a:ext>
            </a:extLst>
          </p:cNvPr>
          <p:cNvCxnSpPr>
            <a:cxnSpLocks/>
          </p:cNvCxnSpPr>
          <p:nvPr/>
        </p:nvCxnSpPr>
        <p:spPr>
          <a:xfrm flipH="1">
            <a:off x="6076194" y="1537210"/>
            <a:ext cx="19806" cy="48006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5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948D938A-41D0-8677-63CE-233E5BB188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1E5C0A7F-35FD-644C-C13E-4AF4CFD63494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 lIns="91440" tIns="45720" rIns="91440" bIns="45720" anchor="t"/>
          <a:lstStyle/>
          <a:p>
            <a:endParaRPr lang="ko-KR" altLang="en-US" sz="1600" dirty="0">
              <a:ea typeface="맑은 고딕"/>
            </a:endParaRPr>
          </a:p>
        </p:txBody>
      </p:sp>
      <p:pic>
        <p:nvPicPr>
          <p:cNvPr id="7" name="그림 6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D46E92C7-1E53-BA35-1C7C-E7392F19C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pic>
        <p:nvPicPr>
          <p:cNvPr id="12" name="그림 11" descr="의류, 사람, 넥타이, 칼라이(가) 표시된 사진&#10;&#10;자동 생성된 설명">
            <a:extLst>
              <a:ext uri="{FF2B5EF4-FFF2-40B4-BE49-F238E27FC236}">
                <a16:creationId xmlns:a16="http://schemas.microsoft.com/office/drawing/2014/main" id="{998F16EF-C9C0-15CF-257A-F9AADDAF54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b="15101"/>
          <a:stretch/>
        </p:blipFill>
        <p:spPr>
          <a:xfrm>
            <a:off x="1248908" y="2506616"/>
            <a:ext cx="1621350" cy="209044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F878E9B1-BB81-D75E-007F-2CC5504AB20A}"/>
              </a:ext>
            </a:extLst>
          </p:cNvPr>
          <p:cNvSpPr txBox="1">
            <a:spLocks/>
          </p:cNvSpPr>
          <p:nvPr/>
        </p:nvSpPr>
        <p:spPr>
          <a:xfrm>
            <a:off x="787409" y="5126429"/>
            <a:ext cx="2558222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100" err="1">
                <a:solidFill>
                  <a:schemeClr val="bg2">
                    <a:lumMod val="25000"/>
                  </a:schemeClr>
                </a:solidFill>
                <a:ea typeface="맑은 고딕"/>
              </a:rPr>
              <a:t>임베디드시스템공학과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 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201901768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9DD3B92-D5AF-DB56-DABA-836D5F13F9CC}"/>
              </a:ext>
            </a:extLst>
          </p:cNvPr>
          <p:cNvSpPr txBox="1">
            <a:spLocks/>
          </p:cNvSpPr>
          <p:nvPr/>
        </p:nvSpPr>
        <p:spPr>
          <a:xfrm>
            <a:off x="2080134" y="1628238"/>
            <a:ext cx="2558222" cy="49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ea typeface="맑은 고딕"/>
              </a:rPr>
              <a:t>Calibration</a:t>
            </a:r>
            <a:r>
              <a:rPr lang="ko-KR" altLang="en-US" sz="1800" dirty="0">
                <a:ea typeface="맑은 고딕"/>
              </a:rPr>
              <a:t>팀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36847F2-A97D-EEB4-CA7D-2B80DBD07DE0}"/>
              </a:ext>
            </a:extLst>
          </p:cNvPr>
          <p:cNvSpPr txBox="1">
            <a:spLocks/>
          </p:cNvSpPr>
          <p:nvPr/>
        </p:nvSpPr>
        <p:spPr>
          <a:xfrm>
            <a:off x="7644631" y="1655881"/>
            <a:ext cx="2558222" cy="49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/>
              <a:t>Inference</a:t>
            </a:r>
            <a:r>
              <a:rPr lang="ko-KR" altLang="en-US" sz="1800" dirty="0"/>
              <a:t>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710858-10C8-3ECE-B8EA-D4C28EF6BE22}"/>
              </a:ext>
            </a:extLst>
          </p:cNvPr>
          <p:cNvSpPr/>
          <p:nvPr/>
        </p:nvSpPr>
        <p:spPr>
          <a:xfrm>
            <a:off x="633108" y="631463"/>
            <a:ext cx="1310644" cy="6511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548FE0C-BE8E-D393-677F-F9E06144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90" y="607854"/>
            <a:ext cx="1363560" cy="681037"/>
          </a:xfrm>
        </p:spPr>
        <p:txBody>
          <a:bodyPr>
            <a:normAutofit/>
          </a:bodyPr>
          <a:lstStyle/>
          <a:p>
            <a:r>
              <a:rPr lang="ko-KR" altLang="en-US" sz="2000"/>
              <a:t>  </a:t>
            </a:r>
            <a:r>
              <a:rPr lang="ko-KR" altLang="en-US" sz="2000" b="1"/>
              <a:t>팀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94E70C-D070-3D8A-DE23-692FD82A5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764" y="2512142"/>
            <a:ext cx="1625636" cy="209044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127E49-6B22-6556-2F43-BC4B5761B2EA}"/>
              </a:ext>
            </a:extLst>
          </p:cNvPr>
          <p:cNvSpPr/>
          <p:nvPr/>
        </p:nvSpPr>
        <p:spPr>
          <a:xfrm>
            <a:off x="2180196" y="1659251"/>
            <a:ext cx="2360734" cy="446188"/>
          </a:xfrm>
          <a:prstGeom prst="roundRect">
            <a:avLst/>
          </a:prstGeom>
          <a:noFill/>
          <a:ln w="28575">
            <a:solidFill>
              <a:srgbClr val="FFBE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5F503B-B026-0442-F201-FDEC13C5E938}"/>
              </a:ext>
            </a:extLst>
          </p:cNvPr>
          <p:cNvSpPr/>
          <p:nvPr/>
        </p:nvSpPr>
        <p:spPr>
          <a:xfrm>
            <a:off x="7743375" y="1677997"/>
            <a:ext cx="2360734" cy="446188"/>
          </a:xfrm>
          <a:prstGeom prst="roundRect">
            <a:avLst/>
          </a:prstGeom>
          <a:noFill/>
          <a:ln w="28575">
            <a:solidFill>
              <a:srgbClr val="FFBE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31B53B7C-148E-F74D-356F-D9B87377BE9E}"/>
              </a:ext>
            </a:extLst>
          </p:cNvPr>
          <p:cNvSpPr txBox="1">
            <a:spLocks/>
          </p:cNvSpPr>
          <p:nvPr/>
        </p:nvSpPr>
        <p:spPr>
          <a:xfrm>
            <a:off x="3233703" y="5120903"/>
            <a:ext cx="2558222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100" err="1">
                <a:solidFill>
                  <a:schemeClr val="bg2">
                    <a:lumMod val="25000"/>
                  </a:schemeClr>
                </a:solidFill>
                <a:ea typeface="맑은 고딕"/>
              </a:rPr>
              <a:t>임베디드시스템공학과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 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201901741</a:t>
            </a:r>
            <a:endParaRPr lang="ko-KR" altLang="en-US" sz="1100">
              <a:solidFill>
                <a:schemeClr val="bg2">
                  <a:lumMod val="25000"/>
                </a:schemeClr>
              </a:solidFill>
              <a:ea typeface="맑은 고딕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75158FEA-DC70-A65A-88DC-FAE80C940262}"/>
              </a:ext>
            </a:extLst>
          </p:cNvPr>
          <p:cNvSpPr txBox="1">
            <a:spLocks/>
          </p:cNvSpPr>
          <p:nvPr/>
        </p:nvSpPr>
        <p:spPr>
          <a:xfrm>
            <a:off x="6365520" y="5126429"/>
            <a:ext cx="2558222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100" err="1">
                <a:solidFill>
                  <a:schemeClr val="bg2">
                    <a:lumMod val="25000"/>
                  </a:schemeClr>
                </a:solidFill>
                <a:ea typeface="맑은 고딕"/>
              </a:rPr>
              <a:t>임베디드시스템공학과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 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201901736</a:t>
            </a:r>
            <a:endParaRPr lang="ko-KR" altLang="en-US" sz="1100">
              <a:solidFill>
                <a:schemeClr val="bg2">
                  <a:lumMod val="25000"/>
                </a:schemeClr>
              </a:solidFill>
              <a:ea typeface="맑은 고딕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33CE2C39-ABEE-A438-878D-965A8A009FA8}"/>
              </a:ext>
            </a:extLst>
          </p:cNvPr>
          <p:cNvSpPr txBox="1">
            <a:spLocks/>
          </p:cNvSpPr>
          <p:nvPr/>
        </p:nvSpPr>
        <p:spPr>
          <a:xfrm>
            <a:off x="8925301" y="5117770"/>
            <a:ext cx="2575540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100" err="1">
                <a:solidFill>
                  <a:schemeClr val="bg2">
                    <a:lumMod val="25000"/>
                  </a:schemeClr>
                </a:solidFill>
                <a:ea typeface="맑은 고딕"/>
              </a:rPr>
              <a:t>임베디드시스템공학과</a:t>
            </a:r>
            <a:r>
              <a:rPr lang="ko-KR" altLang="en-US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 </a:t>
            </a:r>
            <a:r>
              <a:rPr lang="en-US" altLang="ko-KR" sz="1100">
                <a:solidFill>
                  <a:schemeClr val="bg2">
                    <a:lumMod val="25000"/>
                  </a:schemeClr>
                </a:solidFill>
                <a:ea typeface="맑은 고딕"/>
              </a:rPr>
              <a:t>202102939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3F35661-5B9D-8B18-65A8-A1C674D956DF}"/>
              </a:ext>
            </a:extLst>
          </p:cNvPr>
          <p:cNvCxnSpPr>
            <a:cxnSpLocks/>
          </p:cNvCxnSpPr>
          <p:nvPr/>
        </p:nvCxnSpPr>
        <p:spPr>
          <a:xfrm flipH="1">
            <a:off x="6076194" y="901212"/>
            <a:ext cx="19806" cy="48006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A68E74E7-26ED-F808-D2E2-23C816569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854" y="2475149"/>
            <a:ext cx="1639207" cy="2169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20DC5A-E6E9-94F1-4D62-C22E175597BC}"/>
              </a:ext>
            </a:extLst>
          </p:cNvPr>
          <p:cNvSpPr txBox="1"/>
          <p:nvPr/>
        </p:nvSpPr>
        <p:spPr>
          <a:xfrm>
            <a:off x="1662545" y="4779817"/>
            <a:ext cx="8399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600" err="1">
                <a:latin typeface="Malgun Gothic"/>
                <a:ea typeface="Malgun Gothic"/>
              </a:rPr>
              <a:t>정동교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803F1-3559-102C-86AA-3C10F484C4E7}"/>
              </a:ext>
            </a:extLst>
          </p:cNvPr>
          <p:cNvSpPr txBox="1"/>
          <p:nvPr/>
        </p:nvSpPr>
        <p:spPr>
          <a:xfrm>
            <a:off x="4113067" y="4788476"/>
            <a:ext cx="8399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 err="1">
                <a:latin typeface="Malgun Gothic"/>
                <a:ea typeface="Malgun Gothic"/>
              </a:rPr>
              <a:t>김우찬</a:t>
            </a:r>
            <a:endParaRPr lang="ko-KR" sz="1600"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35B78-8A64-9800-0F35-8D2E92154EAD}"/>
              </a:ext>
            </a:extLst>
          </p:cNvPr>
          <p:cNvSpPr txBox="1"/>
          <p:nvPr/>
        </p:nvSpPr>
        <p:spPr>
          <a:xfrm>
            <a:off x="7325590" y="4779817"/>
            <a:ext cx="8399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 err="1">
                <a:latin typeface="Malgun Gothic"/>
                <a:ea typeface="Malgun Gothic"/>
              </a:rPr>
              <a:t>고명훈</a:t>
            </a:r>
            <a:endParaRPr lang="ko-KR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416A6-259C-9351-9510-22A905EA8253}"/>
              </a:ext>
            </a:extLst>
          </p:cNvPr>
          <p:cNvSpPr txBox="1"/>
          <p:nvPr/>
        </p:nvSpPr>
        <p:spPr>
          <a:xfrm>
            <a:off x="9776112" y="4788475"/>
            <a:ext cx="8399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latin typeface="Malgun Gothic"/>
                <a:ea typeface="Malgun Gothic"/>
              </a:rPr>
              <a:t>김성웅</a:t>
            </a:r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1C8074-61A2-E861-7E55-53D26CE32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870" y="2511373"/>
            <a:ext cx="1860551" cy="21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73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50556" y="91466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EECF7CE-A01F-1ADC-C399-1CA2588A034E}"/>
              </a:ext>
            </a:extLst>
          </p:cNvPr>
          <p:cNvSpPr/>
          <p:nvPr/>
        </p:nvSpPr>
        <p:spPr>
          <a:xfrm>
            <a:off x="654274" y="652629"/>
            <a:ext cx="2850926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129307D-E794-80B8-F367-1F7750F742BF}"/>
              </a:ext>
            </a:extLst>
          </p:cNvPr>
          <p:cNvSpPr txBox="1">
            <a:spLocks/>
          </p:cNvSpPr>
          <p:nvPr/>
        </p:nvSpPr>
        <p:spPr>
          <a:xfrm>
            <a:off x="446129" y="621807"/>
            <a:ext cx="3292751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역할분담 및 개발시간</a:t>
            </a:r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38FF34CF-F24D-47DD-38DA-E32F8468C09F}"/>
              </a:ext>
            </a:extLst>
          </p:cNvPr>
          <p:cNvSpPr/>
          <p:nvPr/>
        </p:nvSpPr>
        <p:spPr>
          <a:xfrm>
            <a:off x="2138008" y="2198903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07B6D-4ACF-C572-DB63-A3309E457694}"/>
              </a:ext>
            </a:extLst>
          </p:cNvPr>
          <p:cNvSpPr txBox="1"/>
          <p:nvPr/>
        </p:nvSpPr>
        <p:spPr>
          <a:xfrm>
            <a:off x="2703885" y="2207157"/>
            <a:ext cx="2727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Calibration</a:t>
            </a:r>
            <a:r>
              <a:rPr lang="ko-KR" altLang="en-US" sz="2000" b="1" dirty="0"/>
              <a:t>팀</a:t>
            </a:r>
          </a:p>
        </p:txBody>
      </p:sp>
      <p:pic>
        <p:nvPicPr>
          <p:cNvPr id="14" name="그림 13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404200E-7B33-B31E-C226-1D7EA17A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17" name="Shape 3">
            <a:extLst>
              <a:ext uri="{FF2B5EF4-FFF2-40B4-BE49-F238E27FC236}">
                <a16:creationId xmlns:a16="http://schemas.microsoft.com/office/drawing/2014/main" id="{D2413E5A-3FB5-608A-9D49-A1CCEE8427A9}"/>
              </a:ext>
            </a:extLst>
          </p:cNvPr>
          <p:cNvSpPr/>
          <p:nvPr/>
        </p:nvSpPr>
        <p:spPr>
          <a:xfrm>
            <a:off x="2060049" y="3629982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295FF4FD-A901-CE3E-C0CD-F11E2BDE1E60}"/>
              </a:ext>
            </a:extLst>
          </p:cNvPr>
          <p:cNvSpPr/>
          <p:nvPr/>
        </p:nvSpPr>
        <p:spPr>
          <a:xfrm>
            <a:off x="2057613" y="4093270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ED4DE37E-AA8E-CBA5-1C83-0631A22BE8C7}"/>
              </a:ext>
            </a:extLst>
          </p:cNvPr>
          <p:cNvSpPr/>
          <p:nvPr/>
        </p:nvSpPr>
        <p:spPr>
          <a:xfrm>
            <a:off x="6358446" y="3652181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8BD4238E-93BE-A1F2-6A05-D52EC033CB08}"/>
              </a:ext>
            </a:extLst>
          </p:cNvPr>
          <p:cNvSpPr/>
          <p:nvPr/>
        </p:nvSpPr>
        <p:spPr>
          <a:xfrm>
            <a:off x="6356010" y="4115469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0C9CCF-F280-ECAA-2592-ABBF910F08BC}"/>
              </a:ext>
            </a:extLst>
          </p:cNvPr>
          <p:cNvSpPr txBox="1"/>
          <p:nvPr/>
        </p:nvSpPr>
        <p:spPr>
          <a:xfrm>
            <a:off x="2068213" y="2946019"/>
            <a:ext cx="1996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정동교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팀장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5209CB-E1B0-F856-EE48-1066DAE61804}"/>
              </a:ext>
            </a:extLst>
          </p:cNvPr>
          <p:cNvSpPr txBox="1"/>
          <p:nvPr/>
        </p:nvSpPr>
        <p:spPr>
          <a:xfrm>
            <a:off x="6358446" y="2951401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김우찬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FA38B2-106E-5B0B-A729-905D1943E8F4}"/>
              </a:ext>
            </a:extLst>
          </p:cNvPr>
          <p:cNvSpPr txBox="1"/>
          <p:nvPr/>
        </p:nvSpPr>
        <p:spPr>
          <a:xfrm>
            <a:off x="2248973" y="3496633"/>
            <a:ext cx="359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색수차 보정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FBBE4B-CC9A-82A2-928B-7DCEABDED1EC}"/>
              </a:ext>
            </a:extLst>
          </p:cNvPr>
          <p:cNvSpPr txBox="1"/>
          <p:nvPr/>
        </p:nvSpPr>
        <p:spPr>
          <a:xfrm>
            <a:off x="6543090" y="3508503"/>
            <a:ext cx="359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색온도 보정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F68C4E-E141-0D5E-C142-83840AF8E1C1}"/>
              </a:ext>
            </a:extLst>
          </p:cNvPr>
          <p:cNvSpPr txBox="1"/>
          <p:nvPr/>
        </p:nvSpPr>
        <p:spPr>
          <a:xfrm>
            <a:off x="2246537" y="3975311"/>
            <a:ext cx="392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조도 보정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7857C1-B9D0-9BAF-FE4E-50BF557D9A63}"/>
              </a:ext>
            </a:extLst>
          </p:cNvPr>
          <p:cNvSpPr txBox="1"/>
          <p:nvPr/>
        </p:nvSpPr>
        <p:spPr>
          <a:xfrm>
            <a:off x="6540654" y="3975311"/>
            <a:ext cx="45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밝기 가중 </a:t>
            </a:r>
            <a:r>
              <a:rPr lang="ko-KR" altLang="en-US" dirty="0" err="1"/>
              <a:t>컨볼루션</a:t>
            </a:r>
            <a:endParaRPr lang="ko-KR" altLang="en-US" dirty="0"/>
          </a:p>
        </p:txBody>
      </p:sp>
      <p:sp>
        <p:nvSpPr>
          <p:cNvPr id="40" name="Shape 3">
            <a:extLst>
              <a:ext uri="{FF2B5EF4-FFF2-40B4-BE49-F238E27FC236}">
                <a16:creationId xmlns:a16="http://schemas.microsoft.com/office/drawing/2014/main" id="{BB87AFB0-E1B0-4E82-5819-1E533B0D7F6F}"/>
              </a:ext>
            </a:extLst>
          </p:cNvPr>
          <p:cNvSpPr/>
          <p:nvPr/>
        </p:nvSpPr>
        <p:spPr>
          <a:xfrm>
            <a:off x="2057613" y="4587859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Shape 3">
            <a:extLst>
              <a:ext uri="{FF2B5EF4-FFF2-40B4-BE49-F238E27FC236}">
                <a16:creationId xmlns:a16="http://schemas.microsoft.com/office/drawing/2014/main" id="{4D585CB1-BC95-C566-7BBF-193436A2AF12}"/>
              </a:ext>
            </a:extLst>
          </p:cNvPr>
          <p:cNvSpPr/>
          <p:nvPr/>
        </p:nvSpPr>
        <p:spPr>
          <a:xfrm>
            <a:off x="6356010" y="4610058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7D748A-68CA-93BD-78CF-C18C8E42D6A3}"/>
              </a:ext>
            </a:extLst>
          </p:cNvPr>
          <p:cNvSpPr txBox="1"/>
          <p:nvPr/>
        </p:nvSpPr>
        <p:spPr>
          <a:xfrm>
            <a:off x="2242257" y="4451414"/>
            <a:ext cx="392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 고안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04853A-DDED-EAD9-438C-7F2E5DE59619}"/>
              </a:ext>
            </a:extLst>
          </p:cNvPr>
          <p:cNvSpPr txBox="1"/>
          <p:nvPr/>
        </p:nvSpPr>
        <p:spPr>
          <a:xfrm>
            <a:off x="6540654" y="4469900"/>
            <a:ext cx="45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유사도 비교 알고리즘 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B0005-E574-D685-9CE3-58577DE8418C}"/>
              </a:ext>
            </a:extLst>
          </p:cNvPr>
          <p:cNvSpPr txBox="1"/>
          <p:nvPr/>
        </p:nvSpPr>
        <p:spPr>
          <a:xfrm>
            <a:off x="2242256" y="4945403"/>
            <a:ext cx="392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총괄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CDC8E62-92D1-D437-D7F9-1F8E1F69068C}"/>
              </a:ext>
            </a:extLst>
          </p:cNvPr>
          <p:cNvSpPr/>
          <p:nvPr/>
        </p:nvSpPr>
        <p:spPr>
          <a:xfrm>
            <a:off x="2057613" y="5082448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FCF61DF-00F9-9AF0-18B3-9B3CB2676474}"/>
              </a:ext>
            </a:extLst>
          </p:cNvPr>
          <p:cNvSpPr/>
          <p:nvPr/>
        </p:nvSpPr>
        <p:spPr>
          <a:xfrm>
            <a:off x="6356010" y="5077265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91DD6-4BF6-E2EE-0381-0ED5DFAB1D4D}"/>
              </a:ext>
            </a:extLst>
          </p:cNvPr>
          <p:cNvSpPr txBox="1"/>
          <p:nvPr/>
        </p:nvSpPr>
        <p:spPr>
          <a:xfrm>
            <a:off x="6540654" y="4937107"/>
            <a:ext cx="45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예산 및 행정 처리 담당</a:t>
            </a:r>
          </a:p>
        </p:txBody>
      </p:sp>
    </p:spTree>
    <p:extLst>
      <p:ext uri="{BB962C8B-B14F-4D97-AF65-F5344CB8AC3E}">
        <p14:creationId xmlns:p14="http://schemas.microsoft.com/office/powerpoint/2010/main" val="4280780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EECF7CE-A01F-1ADC-C399-1CA2588A034E}"/>
              </a:ext>
            </a:extLst>
          </p:cNvPr>
          <p:cNvSpPr/>
          <p:nvPr/>
        </p:nvSpPr>
        <p:spPr>
          <a:xfrm>
            <a:off x="654274" y="652629"/>
            <a:ext cx="2850926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129307D-E794-80B8-F367-1F7750F742BF}"/>
              </a:ext>
            </a:extLst>
          </p:cNvPr>
          <p:cNvSpPr txBox="1">
            <a:spLocks/>
          </p:cNvSpPr>
          <p:nvPr/>
        </p:nvSpPr>
        <p:spPr>
          <a:xfrm>
            <a:off x="446129" y="621807"/>
            <a:ext cx="3292751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역할분담 및 개발시간</a:t>
            </a:r>
          </a:p>
        </p:txBody>
      </p:sp>
      <p:pic>
        <p:nvPicPr>
          <p:cNvPr id="14" name="그림 13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404200E-7B33-B31E-C226-1D7EA17A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54" name="Shape 3">
            <a:extLst>
              <a:ext uri="{FF2B5EF4-FFF2-40B4-BE49-F238E27FC236}">
                <a16:creationId xmlns:a16="http://schemas.microsoft.com/office/drawing/2014/main" id="{FEF06581-3F9F-2A90-B8BC-022AA15FABDA}"/>
              </a:ext>
            </a:extLst>
          </p:cNvPr>
          <p:cNvSpPr/>
          <p:nvPr/>
        </p:nvSpPr>
        <p:spPr>
          <a:xfrm>
            <a:off x="2138008" y="2198903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913B2-CFAB-9047-1E52-D457ACBDC309}"/>
              </a:ext>
            </a:extLst>
          </p:cNvPr>
          <p:cNvSpPr txBox="1"/>
          <p:nvPr/>
        </p:nvSpPr>
        <p:spPr>
          <a:xfrm>
            <a:off x="2703885" y="2207157"/>
            <a:ext cx="2727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Inference</a:t>
            </a:r>
            <a:r>
              <a:rPr lang="ko-KR" altLang="en-US" sz="2000" b="1" dirty="0"/>
              <a:t>팀</a:t>
            </a:r>
          </a:p>
        </p:txBody>
      </p:sp>
      <p:sp>
        <p:nvSpPr>
          <p:cNvPr id="56" name="Shape 3">
            <a:extLst>
              <a:ext uri="{FF2B5EF4-FFF2-40B4-BE49-F238E27FC236}">
                <a16:creationId xmlns:a16="http://schemas.microsoft.com/office/drawing/2014/main" id="{71967E7A-52B0-FF77-41C1-AD0B4C7DE26D}"/>
              </a:ext>
            </a:extLst>
          </p:cNvPr>
          <p:cNvSpPr/>
          <p:nvPr/>
        </p:nvSpPr>
        <p:spPr>
          <a:xfrm>
            <a:off x="2060049" y="3629982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3">
            <a:extLst>
              <a:ext uri="{FF2B5EF4-FFF2-40B4-BE49-F238E27FC236}">
                <a16:creationId xmlns:a16="http://schemas.microsoft.com/office/drawing/2014/main" id="{C35D9C52-82F3-2613-8023-0F375D320A44}"/>
              </a:ext>
            </a:extLst>
          </p:cNvPr>
          <p:cNvSpPr/>
          <p:nvPr/>
        </p:nvSpPr>
        <p:spPr>
          <a:xfrm>
            <a:off x="2057613" y="4093270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3">
            <a:extLst>
              <a:ext uri="{FF2B5EF4-FFF2-40B4-BE49-F238E27FC236}">
                <a16:creationId xmlns:a16="http://schemas.microsoft.com/office/drawing/2014/main" id="{255DA3DF-313F-63DA-F799-50FF4E875607}"/>
              </a:ext>
            </a:extLst>
          </p:cNvPr>
          <p:cNvSpPr/>
          <p:nvPr/>
        </p:nvSpPr>
        <p:spPr>
          <a:xfrm>
            <a:off x="6358446" y="3652181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9" name="Shape 3">
            <a:extLst>
              <a:ext uri="{FF2B5EF4-FFF2-40B4-BE49-F238E27FC236}">
                <a16:creationId xmlns:a16="http://schemas.microsoft.com/office/drawing/2014/main" id="{35C8751B-9FF0-E157-45C9-649AD4F6544E}"/>
              </a:ext>
            </a:extLst>
          </p:cNvPr>
          <p:cNvSpPr/>
          <p:nvPr/>
        </p:nvSpPr>
        <p:spPr>
          <a:xfrm>
            <a:off x="6356010" y="4115469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1A1BA7-CCDD-5B64-A45B-223AA0EBD353}"/>
              </a:ext>
            </a:extLst>
          </p:cNvPr>
          <p:cNvSpPr txBox="1"/>
          <p:nvPr/>
        </p:nvSpPr>
        <p:spPr>
          <a:xfrm>
            <a:off x="2065132" y="2946019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고명훈</a:t>
            </a:r>
            <a:endParaRPr lang="ko-KR" altLang="en-US" sz="20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33DBF6-EC5F-5A65-20A3-12B16C32E710}"/>
              </a:ext>
            </a:extLst>
          </p:cNvPr>
          <p:cNvSpPr txBox="1"/>
          <p:nvPr/>
        </p:nvSpPr>
        <p:spPr>
          <a:xfrm>
            <a:off x="6358446" y="2951401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김성웅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533046-ADBB-9D07-F7FA-F23FBAEEEAAE}"/>
              </a:ext>
            </a:extLst>
          </p:cNvPr>
          <p:cNvSpPr txBox="1"/>
          <p:nvPr/>
        </p:nvSpPr>
        <p:spPr>
          <a:xfrm>
            <a:off x="2248973" y="3496633"/>
            <a:ext cx="359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Color</a:t>
            </a:r>
            <a:r>
              <a:rPr lang="ko-KR" altLang="en-US" dirty="0"/>
              <a:t> </a:t>
            </a:r>
            <a:r>
              <a:rPr lang="en-US" altLang="ko-KR" dirty="0"/>
              <a:t>Inference </a:t>
            </a:r>
            <a:r>
              <a:rPr lang="ko-KR" altLang="en-US" dirty="0"/>
              <a:t>알고리즘 개발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A83CAE-1D64-9B47-BC18-B52B73D97786}"/>
              </a:ext>
            </a:extLst>
          </p:cNvPr>
          <p:cNvSpPr txBox="1"/>
          <p:nvPr/>
        </p:nvSpPr>
        <p:spPr>
          <a:xfrm>
            <a:off x="6543090" y="3508503"/>
            <a:ext cx="359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하드웨어 세팅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48B9DD-BFD3-54BE-2A5E-33BF1DEE4906}"/>
              </a:ext>
            </a:extLst>
          </p:cNvPr>
          <p:cNvSpPr txBox="1"/>
          <p:nvPr/>
        </p:nvSpPr>
        <p:spPr>
          <a:xfrm>
            <a:off x="2246537" y="3975311"/>
            <a:ext cx="392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구조 및 </a:t>
            </a:r>
            <a:r>
              <a:rPr lang="en-US" altLang="ko-KR" dirty="0"/>
              <a:t>flow </a:t>
            </a:r>
            <a:r>
              <a:rPr lang="ko-KR" altLang="en-US" dirty="0"/>
              <a:t>설계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1C9AFD-2D23-95B2-1AC8-4DBB9EAFC2F3}"/>
              </a:ext>
            </a:extLst>
          </p:cNvPr>
          <p:cNvSpPr txBox="1"/>
          <p:nvPr/>
        </p:nvSpPr>
        <p:spPr>
          <a:xfrm>
            <a:off x="6540654" y="3975311"/>
            <a:ext cx="45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DBSCAN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튜닝</a:t>
            </a:r>
          </a:p>
        </p:txBody>
      </p:sp>
      <p:sp>
        <p:nvSpPr>
          <p:cNvPr id="66" name="Shape 3">
            <a:extLst>
              <a:ext uri="{FF2B5EF4-FFF2-40B4-BE49-F238E27FC236}">
                <a16:creationId xmlns:a16="http://schemas.microsoft.com/office/drawing/2014/main" id="{DFB27664-5E1A-4F25-94DF-DC4D984B314D}"/>
              </a:ext>
            </a:extLst>
          </p:cNvPr>
          <p:cNvSpPr/>
          <p:nvPr/>
        </p:nvSpPr>
        <p:spPr>
          <a:xfrm>
            <a:off x="2057613" y="4587859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C89F6B-2A28-EAF5-AE60-6B19F8C01CF4}"/>
              </a:ext>
            </a:extLst>
          </p:cNvPr>
          <p:cNvSpPr txBox="1"/>
          <p:nvPr/>
        </p:nvSpPr>
        <p:spPr>
          <a:xfrm>
            <a:off x="2246537" y="4469900"/>
            <a:ext cx="392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 모델 연구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16A100-5D74-5D3E-25CD-7B1F5E19B515}"/>
              </a:ext>
            </a:extLst>
          </p:cNvPr>
          <p:cNvSpPr txBox="1"/>
          <p:nvPr/>
        </p:nvSpPr>
        <p:spPr>
          <a:xfrm>
            <a:off x="6540654" y="4469900"/>
            <a:ext cx="45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대표색상 추출 알고리즘 연구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9E179-B5C5-1903-0E09-B3B37FB11F57}"/>
              </a:ext>
            </a:extLst>
          </p:cNvPr>
          <p:cNvSpPr txBox="1"/>
          <p:nvPr/>
        </p:nvSpPr>
        <p:spPr>
          <a:xfrm>
            <a:off x="6540654" y="4937561"/>
            <a:ext cx="451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 이미지 데이터 </a:t>
            </a:r>
            <a:r>
              <a:rPr lang="ko-KR" altLang="en-US" dirty="0" err="1"/>
              <a:t>전처리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36590A92-325B-B749-7F1D-611905AB5507}"/>
              </a:ext>
            </a:extLst>
          </p:cNvPr>
          <p:cNvSpPr/>
          <p:nvPr/>
        </p:nvSpPr>
        <p:spPr>
          <a:xfrm>
            <a:off x="6356010" y="4610058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215C666F-5133-CAEB-9ACF-0222DB98E48C}"/>
              </a:ext>
            </a:extLst>
          </p:cNvPr>
          <p:cNvSpPr/>
          <p:nvPr/>
        </p:nvSpPr>
        <p:spPr>
          <a:xfrm>
            <a:off x="6356010" y="5070908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9B7EF-B41F-7685-0407-EE44BF68A049}"/>
              </a:ext>
            </a:extLst>
          </p:cNvPr>
          <p:cNvSpPr txBox="1"/>
          <p:nvPr/>
        </p:nvSpPr>
        <p:spPr>
          <a:xfrm>
            <a:off x="2242257" y="4949101"/>
            <a:ext cx="45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GUI</a:t>
            </a:r>
            <a:r>
              <a:rPr lang="ko-KR" altLang="en-US" dirty="0"/>
              <a:t> 개발</a:t>
            </a:r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E3C4AF3F-BFB1-F488-ECD6-575E8A5698F9}"/>
              </a:ext>
            </a:extLst>
          </p:cNvPr>
          <p:cNvSpPr/>
          <p:nvPr/>
        </p:nvSpPr>
        <p:spPr>
          <a:xfrm>
            <a:off x="2057613" y="5082448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486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EECF7CE-A01F-1ADC-C399-1CA2588A034E}"/>
              </a:ext>
            </a:extLst>
          </p:cNvPr>
          <p:cNvSpPr/>
          <p:nvPr/>
        </p:nvSpPr>
        <p:spPr>
          <a:xfrm>
            <a:off x="654274" y="652629"/>
            <a:ext cx="2850926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129307D-E794-80B8-F367-1F7750F742BF}"/>
              </a:ext>
            </a:extLst>
          </p:cNvPr>
          <p:cNvSpPr txBox="1">
            <a:spLocks/>
          </p:cNvSpPr>
          <p:nvPr/>
        </p:nvSpPr>
        <p:spPr>
          <a:xfrm>
            <a:off x="446129" y="621807"/>
            <a:ext cx="3292751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역할분담 및 개발시간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60CB30A1-18EE-FED0-DE75-B2BDB2BF966E}"/>
              </a:ext>
            </a:extLst>
          </p:cNvPr>
          <p:cNvSpPr/>
          <p:nvPr/>
        </p:nvSpPr>
        <p:spPr>
          <a:xfrm>
            <a:off x="2310953" y="2900499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362FE-AFAA-C6CE-F714-46BC9E938647}"/>
              </a:ext>
            </a:extLst>
          </p:cNvPr>
          <p:cNvSpPr txBox="1"/>
          <p:nvPr/>
        </p:nvSpPr>
        <p:spPr>
          <a:xfrm>
            <a:off x="2876830" y="2922698"/>
            <a:ext cx="145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공통업무</a:t>
            </a:r>
          </a:p>
        </p:txBody>
      </p:sp>
      <p:pic>
        <p:nvPicPr>
          <p:cNvPr id="14" name="그림 13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404200E-7B33-B31E-C226-1D7EA17A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15" name="Shape 3">
            <a:extLst>
              <a:ext uri="{FF2B5EF4-FFF2-40B4-BE49-F238E27FC236}">
                <a16:creationId xmlns:a16="http://schemas.microsoft.com/office/drawing/2014/main" id="{CA0C61DE-B897-9BAB-E2C7-7F2FDBDAADF1}"/>
              </a:ext>
            </a:extLst>
          </p:cNvPr>
          <p:cNvSpPr/>
          <p:nvPr/>
        </p:nvSpPr>
        <p:spPr>
          <a:xfrm>
            <a:off x="2782747" y="3681556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2F85242B-1A3B-B64C-9729-2983048A7463}"/>
              </a:ext>
            </a:extLst>
          </p:cNvPr>
          <p:cNvSpPr/>
          <p:nvPr/>
        </p:nvSpPr>
        <p:spPr>
          <a:xfrm>
            <a:off x="2782748" y="4119604"/>
            <a:ext cx="94083" cy="102637"/>
          </a:xfrm>
          <a:prstGeom prst="roundRect">
            <a:avLst>
              <a:gd name="adj" fmla="val 26667"/>
            </a:avLst>
          </a:prstGeom>
          <a:solidFill>
            <a:srgbClr val="E97132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565F02-CBEB-9102-548A-2AB59040B96C}"/>
              </a:ext>
            </a:extLst>
          </p:cNvPr>
          <p:cNvSpPr txBox="1"/>
          <p:nvPr/>
        </p:nvSpPr>
        <p:spPr>
          <a:xfrm>
            <a:off x="2876830" y="3548208"/>
            <a:ext cx="200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H/W </a:t>
            </a:r>
            <a:r>
              <a:rPr lang="ko-KR" altLang="en-US" dirty="0"/>
              <a:t>제작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95612-9C50-088C-52F4-20012F3FBE96}"/>
              </a:ext>
            </a:extLst>
          </p:cNvPr>
          <p:cNvSpPr txBox="1"/>
          <p:nvPr/>
        </p:nvSpPr>
        <p:spPr>
          <a:xfrm>
            <a:off x="2876830" y="3986254"/>
            <a:ext cx="200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데이터셋 생성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D33ED9-0EBB-50C1-729B-6FA6092B5551}"/>
              </a:ext>
            </a:extLst>
          </p:cNvPr>
          <p:cNvSpPr txBox="1"/>
          <p:nvPr/>
        </p:nvSpPr>
        <p:spPr>
          <a:xfrm>
            <a:off x="6096000" y="2971060"/>
            <a:ext cx="489593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/>
              <a:t> 1</a:t>
            </a:r>
            <a:r>
              <a:rPr lang="ko-KR" altLang="en-US" sz="2000" b="1" dirty="0"/>
              <a:t>인 평균</a:t>
            </a:r>
            <a:r>
              <a:rPr lang="en-US" altLang="ko-KR" sz="2000" b="1" dirty="0"/>
              <a:t>: 386</a:t>
            </a:r>
            <a:r>
              <a:rPr lang="ko-KR" altLang="en-US" sz="2000" b="1" dirty="0"/>
              <a:t>시간 </a:t>
            </a:r>
            <a:r>
              <a:rPr lang="en-US" altLang="ko-KR" sz="2000" b="1" dirty="0"/>
              <a:t>55</a:t>
            </a:r>
            <a:r>
              <a:rPr lang="ko-KR" altLang="en-US" sz="2000" b="1" dirty="0"/>
              <a:t>분</a:t>
            </a:r>
            <a:r>
              <a:rPr lang="en-US" altLang="ko-KR" sz="2000" b="1" dirty="0"/>
              <a:t>(until 11week)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아이디어</a:t>
            </a:r>
            <a:r>
              <a:rPr lang="en-US" altLang="ko-KR" dirty="0"/>
              <a:t>: 135</a:t>
            </a:r>
            <a:r>
              <a:rPr lang="ko-KR" altLang="en-US" dirty="0"/>
              <a:t>시간 </a:t>
            </a:r>
            <a:r>
              <a:rPr lang="en-US" altLang="ko-KR" dirty="0"/>
              <a:t>35</a:t>
            </a:r>
            <a:r>
              <a:rPr lang="ko-KR" altLang="en-US" dirty="0"/>
              <a:t>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</a:t>
            </a:r>
            <a:r>
              <a:rPr lang="en-US" altLang="ko-KR" dirty="0"/>
              <a:t>: 251</a:t>
            </a:r>
            <a:r>
              <a:rPr lang="ko-KR" altLang="en-US" dirty="0"/>
              <a:t>시간 </a:t>
            </a:r>
            <a:r>
              <a:rPr lang="en-US" altLang="ko-KR" dirty="0"/>
              <a:t>20</a:t>
            </a:r>
            <a:r>
              <a:rPr lang="ko-KR" altLang="en-US" dirty="0"/>
              <a:t>분</a:t>
            </a:r>
          </a:p>
          <a:p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2257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CBEF07D5-9D25-196B-C108-63BCB7101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80E5A678-A6CC-CEAD-CFD0-3597A4CB5093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6A1EB0-260B-E280-2EDA-FB98FC6A1185}"/>
              </a:ext>
            </a:extLst>
          </p:cNvPr>
          <p:cNvSpPr/>
          <p:nvPr/>
        </p:nvSpPr>
        <p:spPr>
          <a:xfrm>
            <a:off x="660020" y="627796"/>
            <a:ext cx="2480812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129307D-E794-80B8-F367-1F7750F742BF}"/>
              </a:ext>
            </a:extLst>
          </p:cNvPr>
          <p:cNvSpPr txBox="1">
            <a:spLocks/>
          </p:cNvSpPr>
          <p:nvPr/>
        </p:nvSpPr>
        <p:spPr>
          <a:xfrm>
            <a:off x="0" y="627796"/>
            <a:ext cx="3800853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향후 계획과 각오</a:t>
            </a:r>
          </a:p>
        </p:txBody>
      </p:sp>
      <p:pic>
        <p:nvPicPr>
          <p:cNvPr id="2" name="그림 1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12EE0484-53CF-CFA4-ECAA-1EBA7AFFE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3" name="Shape 3">
            <a:extLst>
              <a:ext uri="{FF2B5EF4-FFF2-40B4-BE49-F238E27FC236}">
                <a16:creationId xmlns:a16="http://schemas.microsoft.com/office/drawing/2014/main" id="{6E8031C9-08EF-DEA6-E62A-6E281B2E23DF}"/>
              </a:ext>
            </a:extLst>
          </p:cNvPr>
          <p:cNvSpPr/>
          <p:nvPr/>
        </p:nvSpPr>
        <p:spPr>
          <a:xfrm>
            <a:off x="2703953" y="2331301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7DBA-3B2C-5E00-248A-45370B1E0249}"/>
              </a:ext>
            </a:extLst>
          </p:cNvPr>
          <p:cNvSpPr txBox="1"/>
          <p:nvPr/>
        </p:nvSpPr>
        <p:spPr>
          <a:xfrm>
            <a:off x="3336478" y="2347810"/>
            <a:ext cx="62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팀별 개발 프로그램 통합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90C53C7B-04C2-1937-5AB0-1DCEBDF7C54A}"/>
              </a:ext>
            </a:extLst>
          </p:cNvPr>
          <p:cNvSpPr/>
          <p:nvPr/>
        </p:nvSpPr>
        <p:spPr>
          <a:xfrm>
            <a:off x="2703952" y="4362194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15092-32D8-F0A8-B79B-FACEB4BA0A79}"/>
              </a:ext>
            </a:extLst>
          </p:cNvPr>
          <p:cNvSpPr txBox="1"/>
          <p:nvPr/>
        </p:nvSpPr>
        <p:spPr>
          <a:xfrm>
            <a:off x="3336478" y="4378703"/>
            <a:ext cx="62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성능 확인 및 튜닝</a:t>
            </a:r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D493884D-4AF2-BBC6-B338-056FFC008C6A}"/>
              </a:ext>
            </a:extLst>
          </p:cNvPr>
          <p:cNvSpPr/>
          <p:nvPr/>
        </p:nvSpPr>
        <p:spPr>
          <a:xfrm>
            <a:off x="2703952" y="5385895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3A548-AFDF-B68E-8D5E-45A5F9A82751}"/>
              </a:ext>
            </a:extLst>
          </p:cNvPr>
          <p:cNvSpPr txBox="1"/>
          <p:nvPr/>
        </p:nvSpPr>
        <p:spPr>
          <a:xfrm>
            <a:off x="3336478" y="5402404"/>
            <a:ext cx="62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원단 공장 방문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테스트 및 현직자 인터뷰</a:t>
            </a:r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B8707F9A-5C2A-6EEB-58C1-D763E699EB62}"/>
              </a:ext>
            </a:extLst>
          </p:cNvPr>
          <p:cNvSpPr/>
          <p:nvPr/>
        </p:nvSpPr>
        <p:spPr>
          <a:xfrm>
            <a:off x="2703953" y="3338493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632D8-3576-37BE-C7D7-D70D5EB4B7BF}"/>
              </a:ext>
            </a:extLst>
          </p:cNvPr>
          <p:cNvSpPr txBox="1"/>
          <p:nvPr/>
        </p:nvSpPr>
        <p:spPr>
          <a:xfrm>
            <a:off x="3336478" y="3355002"/>
            <a:ext cx="6232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CIELAB </a:t>
            </a:r>
            <a:r>
              <a:rPr lang="ko-KR" altLang="en-US" sz="2000" b="1" dirty="0"/>
              <a:t>색공간을 통한 유사도 검출 알고리즘 개발</a:t>
            </a:r>
          </a:p>
        </p:txBody>
      </p:sp>
    </p:spTree>
    <p:extLst>
      <p:ext uri="{BB962C8B-B14F-4D97-AF65-F5344CB8AC3E}">
        <p14:creationId xmlns:p14="http://schemas.microsoft.com/office/powerpoint/2010/main" val="2361796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25" name="그림 24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16F36A1E-6A3C-1DBA-63AD-C8481B7B0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1" y="538769"/>
            <a:ext cx="5777441" cy="5777441"/>
          </a:xfrm>
          <a:prstGeom prst="rect">
            <a:avLst/>
          </a:prstGeom>
        </p:spPr>
      </p:pic>
      <p:sp>
        <p:nvSpPr>
          <p:cNvPr id="8" name="사각형: 위쪽 모서리의 한쪽은 둥글고 다른 한쪽은 잘림 7">
            <a:extLst>
              <a:ext uri="{FF2B5EF4-FFF2-40B4-BE49-F238E27FC236}">
                <a16:creationId xmlns:a16="http://schemas.microsoft.com/office/drawing/2014/main" id="{9CE91B58-BF0B-0B7A-D712-24CE9E6602E9}"/>
              </a:ext>
            </a:extLst>
          </p:cNvPr>
          <p:cNvSpPr/>
          <p:nvPr/>
        </p:nvSpPr>
        <p:spPr>
          <a:xfrm>
            <a:off x="4527549" y="539221"/>
            <a:ext cx="7122583" cy="5778500"/>
          </a:xfrm>
          <a:prstGeom prst="snip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5444827" y="3428437"/>
            <a:ext cx="4629150" cy="5786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 anchor="ctr"/>
          <a:lstStyle/>
          <a:p>
            <a:pPr algn="ctr">
              <a:lnSpc>
                <a:spcPts val="4556"/>
              </a:lnSpc>
            </a:pPr>
            <a:r>
              <a:rPr lang="ko-KR" altLang="en-US" sz="9600" b="1" dirty="0">
                <a:ln w="9525">
                  <a:solidFill>
                    <a:srgbClr val="BA6462"/>
                  </a:solidFill>
                  <a:prstDash val="solid"/>
                </a:ln>
                <a:solidFill>
                  <a:srgbClr val="FFBE98"/>
                </a:solidFill>
                <a:ea typeface="+mn-lt"/>
                <a:cs typeface="+mn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0497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E6A164-C11E-A641-AE83-C560680235B8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57B8303F-6491-B7AD-A09B-18A755D0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89" y="607854"/>
            <a:ext cx="2120025" cy="681037"/>
          </a:xfrm>
        </p:spPr>
        <p:txBody>
          <a:bodyPr>
            <a:normAutofit/>
          </a:bodyPr>
          <a:lstStyle/>
          <a:p>
            <a:r>
              <a:rPr lang="ko-KR" altLang="en-US" sz="2000"/>
              <a:t>  </a:t>
            </a:r>
            <a:r>
              <a:rPr lang="ko-KR" altLang="en-US" sz="2000" b="1"/>
              <a:t>프로젝트 개요</a:t>
            </a:r>
            <a:endParaRPr lang="ko-KR" alt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FD2C5E-156A-5351-0A78-D43CD9FC542F}"/>
              </a:ext>
            </a:extLst>
          </p:cNvPr>
          <p:cNvSpPr txBox="1"/>
          <p:nvPr/>
        </p:nvSpPr>
        <p:spPr>
          <a:xfrm>
            <a:off x="2238509" y="2844225"/>
            <a:ext cx="7714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3200" b="1" dirty="0">
                <a:latin typeface="Malgun Gothic"/>
                <a:ea typeface="Malgun Gothic"/>
              </a:rPr>
              <a:t>다색상 원단의 색상 유사도 검출 시스템</a:t>
            </a:r>
            <a:endParaRPr lang="ko-KR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20548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E6A164-C11E-A641-AE83-C560680235B8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57B8303F-6491-B7AD-A09B-18A755D0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89" y="607854"/>
            <a:ext cx="2120025" cy="681037"/>
          </a:xfrm>
        </p:spPr>
        <p:txBody>
          <a:bodyPr>
            <a:normAutofit/>
          </a:bodyPr>
          <a:lstStyle/>
          <a:p>
            <a:r>
              <a:rPr lang="ko-KR" altLang="en-US" sz="2000"/>
              <a:t>  </a:t>
            </a:r>
            <a:r>
              <a:rPr lang="ko-KR" altLang="en-US" sz="2000" b="1"/>
              <a:t>프로젝트 개요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63C6B1-A04E-E7FD-573E-B1AB6376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936" y="1504950"/>
            <a:ext cx="4122127" cy="4122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47BED-BD6D-5D1F-3BDC-CC6A9FD5D030}"/>
              </a:ext>
            </a:extLst>
          </p:cNvPr>
          <p:cNvSpPr txBox="1"/>
          <p:nvPr/>
        </p:nvSpPr>
        <p:spPr>
          <a:xfrm>
            <a:off x="6466114" y="6395368"/>
            <a:ext cx="6969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/>
              <a:t>이미지 출처</a:t>
            </a:r>
            <a:r>
              <a:rPr lang="en-US" altLang="ko-KR" sz="1200" i="1" dirty="0"/>
              <a:t>: https://princequilt.com/shop/item.php?it_id=1518303425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8924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 dirty="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E6A164-C11E-A641-AE83-C560680235B8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57B8303F-6491-B7AD-A09B-18A755D0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89" y="607854"/>
            <a:ext cx="2120025" cy="681037"/>
          </a:xfrm>
        </p:spPr>
        <p:txBody>
          <a:bodyPr>
            <a:normAutofit/>
          </a:bodyPr>
          <a:lstStyle/>
          <a:p>
            <a:r>
              <a:rPr lang="ko-KR" altLang="en-US" sz="2000"/>
              <a:t>  </a:t>
            </a:r>
            <a:r>
              <a:rPr lang="ko-KR" altLang="en-US" sz="2000" b="1"/>
              <a:t>프로젝트 개요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63C6B1-A04E-E7FD-573E-B1AB6376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936" y="1504950"/>
            <a:ext cx="4122127" cy="4122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47BED-BD6D-5D1F-3BDC-CC6A9FD5D030}"/>
              </a:ext>
            </a:extLst>
          </p:cNvPr>
          <p:cNvSpPr txBox="1"/>
          <p:nvPr/>
        </p:nvSpPr>
        <p:spPr>
          <a:xfrm>
            <a:off x="6466114" y="6395368"/>
            <a:ext cx="6969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/>
              <a:t>이미지 출처</a:t>
            </a:r>
            <a:r>
              <a:rPr lang="en-US" altLang="ko-KR" sz="1200" i="1" dirty="0"/>
              <a:t>: https://princequilt.com/shop/item.php?it_id=1518303425</a:t>
            </a:r>
            <a:endParaRPr lang="ko-KR" altLang="en-US" sz="1200" i="1" dirty="0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6895A7A4-FAFA-FFCB-530C-56BD1E7426E9}"/>
              </a:ext>
            </a:extLst>
          </p:cNvPr>
          <p:cNvSpPr/>
          <p:nvPr/>
        </p:nvSpPr>
        <p:spPr>
          <a:xfrm rot="16485874">
            <a:off x="6572118" y="3533497"/>
            <a:ext cx="2391313" cy="2549340"/>
          </a:xfrm>
          <a:prstGeom prst="triangle">
            <a:avLst/>
          </a:prstGeom>
          <a:gradFill flip="none" rotWithShape="1">
            <a:gsLst>
              <a:gs pos="0">
                <a:srgbClr val="A8B6A2">
                  <a:shade val="30000"/>
                  <a:satMod val="115000"/>
                </a:srgbClr>
              </a:gs>
              <a:gs pos="50000">
                <a:srgbClr val="A8B6A2">
                  <a:shade val="67500"/>
                  <a:satMod val="115000"/>
                </a:srgbClr>
              </a:gs>
              <a:gs pos="100000">
                <a:srgbClr val="A8B6A2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B6F0AC-64E1-B1C9-4C52-1DB483C65E96}"/>
              </a:ext>
            </a:extLst>
          </p:cNvPr>
          <p:cNvSpPr/>
          <p:nvPr/>
        </p:nvSpPr>
        <p:spPr>
          <a:xfrm>
            <a:off x="8306321" y="3605034"/>
            <a:ext cx="2733870" cy="2743200"/>
          </a:xfrm>
          <a:prstGeom prst="ellipse">
            <a:avLst/>
          </a:prstGeom>
          <a:solidFill>
            <a:srgbClr val="A8B6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D7461BD2-C061-8310-9782-F29CCF6390D1}"/>
              </a:ext>
            </a:extLst>
          </p:cNvPr>
          <p:cNvSpPr/>
          <p:nvPr/>
        </p:nvSpPr>
        <p:spPr>
          <a:xfrm rot="13796762">
            <a:off x="6892147" y="1672420"/>
            <a:ext cx="2391313" cy="1670878"/>
          </a:xfrm>
          <a:prstGeom prst="triangle">
            <a:avLst/>
          </a:prstGeom>
          <a:gradFill flip="none" rotWithShape="1">
            <a:gsLst>
              <a:gs pos="0">
                <a:srgbClr val="748B71">
                  <a:shade val="30000"/>
                  <a:satMod val="115000"/>
                </a:srgbClr>
              </a:gs>
              <a:gs pos="50000">
                <a:srgbClr val="748B71">
                  <a:shade val="67500"/>
                  <a:satMod val="115000"/>
                </a:srgbClr>
              </a:gs>
              <a:gs pos="100000">
                <a:srgbClr val="748B71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7ADF8FE-3B29-560A-DE62-41AEF1820C0A}"/>
              </a:ext>
            </a:extLst>
          </p:cNvPr>
          <p:cNvSpPr/>
          <p:nvPr/>
        </p:nvSpPr>
        <p:spPr>
          <a:xfrm>
            <a:off x="7829402" y="185633"/>
            <a:ext cx="2733870" cy="2743200"/>
          </a:xfrm>
          <a:prstGeom prst="ellipse">
            <a:avLst/>
          </a:prstGeom>
          <a:solidFill>
            <a:srgbClr val="748B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2B2012B6-09AA-0A96-D021-75C441DD5178}"/>
              </a:ext>
            </a:extLst>
          </p:cNvPr>
          <p:cNvSpPr/>
          <p:nvPr/>
        </p:nvSpPr>
        <p:spPr>
          <a:xfrm rot="6514292">
            <a:off x="3213041" y="2915000"/>
            <a:ext cx="2391313" cy="2197222"/>
          </a:xfrm>
          <a:prstGeom prst="triangle">
            <a:avLst/>
          </a:prstGeom>
          <a:gradFill flip="none" rotWithShape="1">
            <a:gsLst>
              <a:gs pos="0">
                <a:srgbClr val="4E6751">
                  <a:shade val="30000"/>
                  <a:satMod val="115000"/>
                </a:srgbClr>
              </a:gs>
              <a:gs pos="50000">
                <a:srgbClr val="4E6751">
                  <a:shade val="67500"/>
                  <a:satMod val="115000"/>
                </a:srgbClr>
              </a:gs>
              <a:gs pos="100000">
                <a:srgbClr val="4E6751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4C26A46-BA12-D63B-BFCC-73CE21E96E1C}"/>
              </a:ext>
            </a:extLst>
          </p:cNvPr>
          <p:cNvSpPr/>
          <p:nvPr/>
        </p:nvSpPr>
        <p:spPr>
          <a:xfrm>
            <a:off x="1358679" y="2080605"/>
            <a:ext cx="2733870" cy="2743200"/>
          </a:xfrm>
          <a:prstGeom prst="ellipse">
            <a:avLst/>
          </a:prstGeom>
          <a:solidFill>
            <a:srgbClr val="4E67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610AF5-4DEB-33B3-C976-8A72AE43B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09" y="5293411"/>
            <a:ext cx="6522362" cy="10646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2910E4-54C8-7DD5-5F81-12B2AB22B57B}"/>
              </a:ext>
            </a:extLst>
          </p:cNvPr>
          <p:cNvSpPr/>
          <p:nvPr/>
        </p:nvSpPr>
        <p:spPr>
          <a:xfrm>
            <a:off x="4196080" y="5293411"/>
            <a:ext cx="3157241" cy="11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76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BBA60-670A-8C3D-37C2-0AC312BA2F60}"/>
              </a:ext>
            </a:extLst>
          </p:cNvPr>
          <p:cNvSpPr/>
          <p:nvPr/>
        </p:nvSpPr>
        <p:spPr>
          <a:xfrm>
            <a:off x="3720737" y="5276988"/>
            <a:ext cx="5076300" cy="776745"/>
          </a:xfrm>
          <a:prstGeom prst="rect">
            <a:avLst/>
          </a:prstGeom>
          <a:solidFill>
            <a:srgbClr val="EC844A">
              <a:alpha val="25000"/>
            </a:srgbClr>
          </a:solidFill>
          <a:ln>
            <a:solidFill>
              <a:srgbClr val="FFBE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CF6012-AFD1-FEE8-E5E7-20280D02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71" y="2889809"/>
            <a:ext cx="794137" cy="7941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F5AA22-70BE-026E-A53E-F8F26793C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879" y="3918685"/>
            <a:ext cx="794137" cy="802497"/>
          </a:xfrm>
          <a:prstGeom prst="rect">
            <a:avLst/>
          </a:prstGeom>
        </p:spPr>
      </p:pic>
      <p:pic>
        <p:nvPicPr>
          <p:cNvPr id="10" name="Picture 20" descr="Settings ">
            <a:extLst>
              <a:ext uri="{FF2B5EF4-FFF2-40B4-BE49-F238E27FC236}">
                <a16:creationId xmlns:a16="http://schemas.microsoft.com/office/drawing/2014/main" id="{5E9322AC-5F7B-F16A-9C81-BA5C9081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31" y="3274886"/>
            <a:ext cx="1098163" cy="109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Discount ">
            <a:extLst>
              <a:ext uri="{FF2B5EF4-FFF2-40B4-BE49-F238E27FC236}">
                <a16:creationId xmlns:a16="http://schemas.microsoft.com/office/drawing/2014/main" id="{CFC2EA9E-EC2F-A18F-C19A-5FA6197F9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845" y="3409409"/>
            <a:ext cx="879669" cy="87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65A2D5-8329-83E3-C482-DCFA1A8E3E84}"/>
              </a:ext>
            </a:extLst>
          </p:cNvPr>
          <p:cNvSpPr/>
          <p:nvPr/>
        </p:nvSpPr>
        <p:spPr>
          <a:xfrm>
            <a:off x="4021960" y="3249484"/>
            <a:ext cx="904221" cy="139700"/>
          </a:xfrm>
          <a:prstGeom prst="rect">
            <a:avLst/>
          </a:prstGeom>
          <a:solidFill>
            <a:srgbClr val="FBA8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28F317-A5D3-BA32-506A-35FFCEBA6592}"/>
              </a:ext>
            </a:extLst>
          </p:cNvPr>
          <p:cNvSpPr/>
          <p:nvPr/>
        </p:nvSpPr>
        <p:spPr>
          <a:xfrm>
            <a:off x="4021960" y="4250398"/>
            <a:ext cx="904221" cy="139700"/>
          </a:xfrm>
          <a:prstGeom prst="rect">
            <a:avLst/>
          </a:prstGeom>
          <a:solidFill>
            <a:srgbClr val="FBA8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1F4FA4-C18F-9C55-ABCC-FA8241FEDCE0}"/>
              </a:ext>
            </a:extLst>
          </p:cNvPr>
          <p:cNvSpPr/>
          <p:nvPr/>
        </p:nvSpPr>
        <p:spPr>
          <a:xfrm>
            <a:off x="4783415" y="3282507"/>
            <a:ext cx="143752" cy="1073717"/>
          </a:xfrm>
          <a:prstGeom prst="rect">
            <a:avLst/>
          </a:prstGeom>
          <a:solidFill>
            <a:srgbClr val="FBA8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91A7322-EDBA-53FC-360C-F84D4FD5F8BE}"/>
              </a:ext>
            </a:extLst>
          </p:cNvPr>
          <p:cNvSpPr/>
          <p:nvPr/>
        </p:nvSpPr>
        <p:spPr>
          <a:xfrm>
            <a:off x="4808174" y="3725151"/>
            <a:ext cx="814451" cy="266563"/>
          </a:xfrm>
          <a:prstGeom prst="rightArrow">
            <a:avLst/>
          </a:prstGeom>
          <a:solidFill>
            <a:srgbClr val="FBA8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A2DE9B5-5B95-E5D4-6847-42993687427F}"/>
              </a:ext>
            </a:extLst>
          </p:cNvPr>
          <p:cNvSpPr/>
          <p:nvPr/>
        </p:nvSpPr>
        <p:spPr>
          <a:xfrm>
            <a:off x="7102200" y="3719515"/>
            <a:ext cx="1084035" cy="266563"/>
          </a:xfrm>
          <a:prstGeom prst="rightArrow">
            <a:avLst/>
          </a:prstGeom>
          <a:solidFill>
            <a:srgbClr val="FBA8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86626-F2A9-667B-9BAA-7B74C1DA05A2}"/>
              </a:ext>
            </a:extLst>
          </p:cNvPr>
          <p:cNvSpPr txBox="1"/>
          <p:nvPr/>
        </p:nvSpPr>
        <p:spPr>
          <a:xfrm>
            <a:off x="3795365" y="5472676"/>
            <a:ext cx="5076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목표</a:t>
            </a:r>
            <a:r>
              <a:rPr lang="en-US" altLang="ko-KR" sz="1600" dirty="0"/>
              <a:t>: </a:t>
            </a:r>
            <a:r>
              <a:rPr lang="ko-KR" altLang="en-US" sz="1600" dirty="0"/>
              <a:t>다색상 원단의 색상 유사도를 정량적으로 제시</a:t>
            </a:r>
            <a:endParaRPr lang="en-US" altLang="ko-KR" sz="16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E6A164-C11E-A641-AE83-C560680235B8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57B8303F-6491-B7AD-A09B-18A755D0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89" y="607854"/>
            <a:ext cx="2120025" cy="68103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/>
              <a:t>프로젝트 개요</a:t>
            </a:r>
          </a:p>
        </p:txBody>
      </p:sp>
      <p:sp>
        <p:nvSpPr>
          <p:cNvPr id="29" name="Shape 5">
            <a:extLst>
              <a:ext uri="{FF2B5EF4-FFF2-40B4-BE49-F238E27FC236}">
                <a16:creationId xmlns:a16="http://schemas.microsoft.com/office/drawing/2014/main" id="{DA2F2F1B-A8E0-5465-7A55-4CD7DA186354}"/>
              </a:ext>
            </a:extLst>
          </p:cNvPr>
          <p:cNvSpPr/>
          <p:nvPr/>
        </p:nvSpPr>
        <p:spPr>
          <a:xfrm>
            <a:off x="2893779" y="1874673"/>
            <a:ext cx="1798790" cy="389541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204B4-8123-55F0-ED44-BBC1C265B1C6}"/>
              </a:ext>
            </a:extLst>
          </p:cNvPr>
          <p:cNvSpPr txBox="1"/>
          <p:nvPr/>
        </p:nvSpPr>
        <p:spPr>
          <a:xfrm>
            <a:off x="2725614" y="1917267"/>
            <a:ext cx="2120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입력</a:t>
            </a:r>
            <a:r>
              <a:rPr lang="en-US" altLang="ko-KR" sz="1400" b="1" dirty="0"/>
              <a:t>: </a:t>
            </a:r>
            <a:r>
              <a:rPr lang="ko-KR" altLang="en-US" sz="1400" dirty="0"/>
              <a:t>다색상 원단</a:t>
            </a:r>
          </a:p>
        </p:txBody>
      </p:sp>
      <p:sp>
        <p:nvSpPr>
          <p:cNvPr id="31" name="Shape 5">
            <a:extLst>
              <a:ext uri="{FF2B5EF4-FFF2-40B4-BE49-F238E27FC236}">
                <a16:creationId xmlns:a16="http://schemas.microsoft.com/office/drawing/2014/main" id="{4FEEE1C7-4B34-56DE-FE4C-66978AECA182}"/>
              </a:ext>
            </a:extLst>
          </p:cNvPr>
          <p:cNvSpPr/>
          <p:nvPr/>
        </p:nvSpPr>
        <p:spPr>
          <a:xfrm>
            <a:off x="8104888" y="1887050"/>
            <a:ext cx="1307981" cy="392708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5">
            <a:extLst>
              <a:ext uri="{FF2B5EF4-FFF2-40B4-BE49-F238E27FC236}">
                <a16:creationId xmlns:a16="http://schemas.microsoft.com/office/drawing/2014/main" id="{CF24E510-3017-B5B0-B2A7-3EEE665F4C99}"/>
              </a:ext>
            </a:extLst>
          </p:cNvPr>
          <p:cNvSpPr/>
          <p:nvPr/>
        </p:nvSpPr>
        <p:spPr>
          <a:xfrm>
            <a:off x="5647520" y="1899518"/>
            <a:ext cx="1342520" cy="385980"/>
          </a:xfrm>
          <a:prstGeom prst="roundRect">
            <a:avLst>
              <a:gd name="adj" fmla="val 26667"/>
            </a:avLst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0E33B-B97F-BBA7-873E-D0BEFEC19C99}"/>
              </a:ext>
            </a:extLst>
          </p:cNvPr>
          <p:cNvSpPr txBox="1"/>
          <p:nvPr/>
        </p:nvSpPr>
        <p:spPr>
          <a:xfrm>
            <a:off x="7944966" y="1936372"/>
            <a:ext cx="1637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출력</a:t>
            </a:r>
            <a:r>
              <a:rPr lang="en-US" altLang="ko-KR" sz="1400" b="1" dirty="0"/>
              <a:t>: </a:t>
            </a:r>
            <a:r>
              <a:rPr lang="ko-KR" altLang="en-US" sz="1400" dirty="0"/>
              <a:t>유사도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1909B0-72D8-3B32-08DE-835457821D35}"/>
              </a:ext>
            </a:extLst>
          </p:cNvPr>
          <p:cNvSpPr txBox="1"/>
          <p:nvPr/>
        </p:nvSpPr>
        <p:spPr>
          <a:xfrm>
            <a:off x="5602978" y="1943071"/>
            <a:ext cx="1431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유사도 분석</a:t>
            </a:r>
          </a:p>
        </p:txBody>
      </p:sp>
    </p:spTree>
    <p:extLst>
      <p:ext uri="{BB962C8B-B14F-4D97-AF65-F5344CB8AC3E}">
        <p14:creationId xmlns:p14="http://schemas.microsoft.com/office/powerpoint/2010/main" val="301686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E6A164-C11E-A641-AE83-C560680235B8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57B8303F-6491-B7AD-A09B-18A755D0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89" y="607854"/>
            <a:ext cx="2120025" cy="68103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/>
              <a:t>개발 동기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7320C08-FC92-A2CD-0E51-D33460B88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375" y="652629"/>
            <a:ext cx="4931764" cy="49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5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4A133DA-A893-CA71-BC93-946577302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E98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FBFD4C5-8157-10EC-4A78-AB84167F5EC6}"/>
              </a:ext>
            </a:extLst>
          </p:cNvPr>
          <p:cNvSpPr/>
          <p:nvPr/>
        </p:nvSpPr>
        <p:spPr>
          <a:xfrm>
            <a:off x="149258" y="94268"/>
            <a:ext cx="11893484" cy="6669464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ko-KR" altLang="en-US" sz="1500"/>
          </a:p>
        </p:txBody>
      </p:sp>
      <p:pic>
        <p:nvPicPr>
          <p:cNvPr id="6" name="그림 5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A79EBFE-C727-57A2-D287-87898B6B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42" y="94268"/>
            <a:ext cx="1231900" cy="12319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E6A164-C11E-A641-AE83-C560680235B8}"/>
              </a:ext>
            </a:extLst>
          </p:cNvPr>
          <p:cNvSpPr/>
          <p:nvPr/>
        </p:nvSpPr>
        <p:spPr>
          <a:xfrm>
            <a:off x="654274" y="652629"/>
            <a:ext cx="2071340" cy="619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57B8303F-6491-B7AD-A09B-18A755D0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89" y="607854"/>
            <a:ext cx="2120025" cy="68103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/>
              <a:t>개발 동기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3B787E-9536-E4B8-BA0A-A27AC6A4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75653">
            <a:off x="544003" y="3670395"/>
            <a:ext cx="2750225" cy="2750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1ACE9B-2136-A582-7E3B-DE447B2C95D4}"/>
              </a:ext>
            </a:extLst>
          </p:cNvPr>
          <p:cNvSpPr txBox="1"/>
          <p:nvPr/>
        </p:nvSpPr>
        <p:spPr>
          <a:xfrm>
            <a:off x="3559873" y="3149600"/>
            <a:ext cx="6383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무슨 색 옷이 예쁘지</a:t>
            </a:r>
            <a:r>
              <a:rPr lang="en-US" altLang="ko-KR" sz="4400" b="1" dirty="0"/>
              <a:t>~?</a:t>
            </a:r>
            <a:endParaRPr lang="ko-KR" altLang="en-US" sz="4400" b="1" dirty="0"/>
          </a:p>
        </p:txBody>
      </p:sp>
      <p:pic>
        <p:nvPicPr>
          <p:cNvPr id="8" name="그림 7" descr="의류, 패션, 패션 디자인, 사람이(가) 표시된 사진&#10;&#10;자동 생성된 설명">
            <a:extLst>
              <a:ext uri="{FF2B5EF4-FFF2-40B4-BE49-F238E27FC236}">
                <a16:creationId xmlns:a16="http://schemas.microsoft.com/office/drawing/2014/main" id="{AA28C8B9-897B-8E26-E3B3-8E257518B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72" y="1326168"/>
            <a:ext cx="7009312" cy="46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549B326AB88E45897709B2C053AFA1" ma:contentTypeVersion="5" ma:contentTypeDescription="새 문서를 만듭니다." ma:contentTypeScope="" ma:versionID="303fad83695fdf3a46f7e4138e3c10d4">
  <xsd:schema xmlns:xsd="http://www.w3.org/2001/XMLSchema" xmlns:xs="http://www.w3.org/2001/XMLSchema" xmlns:p="http://schemas.microsoft.com/office/2006/metadata/properties" xmlns:ns3="1de17ace-59db-4142-a632-bc5123fcfecb" targetNamespace="http://schemas.microsoft.com/office/2006/metadata/properties" ma:root="true" ma:fieldsID="f2ac16e8dcc2eee2890ff9865ffbdac8" ns3:_="">
    <xsd:import namespace="1de17ace-59db-4142-a632-bc5123fcfe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17ace-59db-4142-a632-bc5123fcf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389525-607B-4291-BC0D-03DECF5AAF0E}">
  <ds:schemaRefs>
    <ds:schemaRef ds:uri="1de17ace-59db-4142-a632-bc5123fcfe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1602C6-A7B6-495D-93A4-43A54D2AAF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105612-0899-4DBC-AD92-2DF0B1208864}">
  <ds:schemaRefs>
    <ds:schemaRef ds:uri="1de17ace-59db-4142-a632-bc5123fcfe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708</Words>
  <Application>Microsoft Office PowerPoint</Application>
  <PresentationFormat>와이드스크린</PresentationFormat>
  <Paragraphs>199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맑은 고딕</vt:lpstr>
      <vt:lpstr>Arial</vt:lpstr>
      <vt:lpstr>Libre Baskerville</vt:lpstr>
      <vt:lpstr>Office 테마</vt:lpstr>
      <vt:lpstr>2024 임베디드시스템공학과 캡스턴디자인 발표</vt:lpstr>
      <vt:lpstr>PowerPoint 프레젠테이션</vt:lpstr>
      <vt:lpstr>  팀 소개</vt:lpstr>
      <vt:lpstr>  프로젝트 개요</vt:lpstr>
      <vt:lpstr>  프로젝트 개요</vt:lpstr>
      <vt:lpstr>  프로젝트 개요</vt:lpstr>
      <vt:lpstr>프로젝트 개요</vt:lpstr>
      <vt:lpstr>개발 동기</vt:lpstr>
      <vt:lpstr>개발 동기</vt:lpstr>
      <vt:lpstr>개발 동기</vt:lpstr>
      <vt:lpstr>개발 동기</vt:lpstr>
      <vt:lpstr>개발 동기</vt:lpstr>
      <vt:lpstr>개발 동기</vt:lpstr>
      <vt:lpstr>가치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 임베디드시스템공학과  캡스턴디자인 중간 발표</dc:title>
  <dc:creator>동교 정</dc:creator>
  <cp:lastModifiedBy>김우찬/임베디드시스템공학과</cp:lastModifiedBy>
  <cp:revision>855</cp:revision>
  <dcterms:created xsi:type="dcterms:W3CDTF">2024-05-09T10:10:30Z</dcterms:created>
  <dcterms:modified xsi:type="dcterms:W3CDTF">2024-05-24T06:43:13Z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0x0101003D549B326AB88E45897709B2C053AFA1</vt:lpwstr>
  </property>
</Properties>
</file>